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406" r:id="rId3"/>
    <p:sldId id="444" r:id="rId4"/>
    <p:sldId id="449" r:id="rId5"/>
    <p:sldId id="445" r:id="rId6"/>
    <p:sldId id="389" r:id="rId7"/>
    <p:sldId id="446" r:id="rId8"/>
    <p:sldId id="452" r:id="rId9"/>
    <p:sldId id="466" r:id="rId10"/>
    <p:sldId id="467" r:id="rId11"/>
    <p:sldId id="441" r:id="rId12"/>
    <p:sldId id="442" r:id="rId13"/>
    <p:sldId id="462" r:id="rId14"/>
    <p:sldId id="46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766D"/>
    <a:srgbClr val="06BFC4"/>
    <a:srgbClr val="FF7970"/>
    <a:srgbClr val="F775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701"/>
    <p:restoredTop sz="75869" autoAdjust="0"/>
  </p:normalViewPr>
  <p:slideViewPr>
    <p:cSldViewPr snapToGrid="0" showGuides="1">
      <p:cViewPr varScale="1">
        <p:scale>
          <a:sx n="125" d="100"/>
          <a:sy n="125" d="100"/>
        </p:scale>
        <p:origin x="2008" y="18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33A773-0DCE-3544-BB67-D5FA58DF903C}" type="datetimeFigureOut">
              <a:rPr lang="en-US" smtClean="0"/>
              <a:t>12/7/23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1BAA8C-FDC6-D345-B4E0-3B02449209FB}" type="slidenum">
              <a:rPr lang="en-US" smtClean="0"/>
              <a:t>‹#›</a:t>
            </a:fld>
            <a:endParaRPr lang="en-US"/>
          </a:p>
        </p:txBody>
      </p:sp>
    </p:spTree>
    <p:extLst>
      <p:ext uri="{BB962C8B-B14F-4D97-AF65-F5344CB8AC3E}">
        <p14:creationId xmlns:p14="http://schemas.microsoft.com/office/powerpoint/2010/main" val="4244001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sciencedirect.com/science/article/pii/S0161589006002148?via%3Dihub#bib18"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s://www.sciencedirect.com/science/article/pii/S0161589006002148?via%3Dihub#bib74"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1BAA8C-FDC6-D345-B4E0-3B02449209FB}" type="slidenum">
              <a:rPr lang="en-US" smtClean="0"/>
              <a:t>1</a:t>
            </a:fld>
            <a:endParaRPr lang="en-US"/>
          </a:p>
        </p:txBody>
      </p:sp>
    </p:spTree>
    <p:extLst>
      <p:ext uri="{BB962C8B-B14F-4D97-AF65-F5344CB8AC3E}">
        <p14:creationId xmlns:p14="http://schemas.microsoft.com/office/powerpoint/2010/main" val="21844272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err="1">
                <a:solidFill>
                  <a:srgbClr val="212121"/>
                </a:solidFill>
                <a:effectLst/>
                <a:latin typeface="Cambria" panose="02040503050406030204" pitchFamily="18" charset="0"/>
              </a:rPr>
              <a:t>Downsampled</a:t>
            </a:r>
            <a:endParaRPr lang="en-US" b="0" i="0" u="none" strike="noStrike" dirty="0">
              <a:solidFill>
                <a:srgbClr val="212121"/>
              </a:solidFill>
              <a:effectLst/>
              <a:latin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212121"/>
              </a:solidFill>
              <a:effectLst/>
              <a:latin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D1D2D3"/>
                </a:solidFill>
                <a:effectLst/>
                <a:latin typeface="Slack-Lato"/>
              </a:rPr>
              <a:t>Higher </a:t>
            </a:r>
            <a:r>
              <a:rPr lang="en-US" b="0" i="0" dirty="0" err="1">
                <a:solidFill>
                  <a:srgbClr val="D1D2D3"/>
                </a:solidFill>
                <a:effectLst/>
                <a:latin typeface="Slack-Lato"/>
              </a:rPr>
              <a:t>pgen</a:t>
            </a:r>
            <a:r>
              <a:rPr lang="en-US" b="0" i="0" dirty="0">
                <a:solidFill>
                  <a:srgbClr val="D1D2D3"/>
                </a:solidFill>
                <a:effectLst/>
                <a:latin typeface="Slack-Lato"/>
              </a:rPr>
              <a:t> generally means that it's closer to germline because the probability of mutation is lower than not mutation</a:t>
            </a:r>
            <a:endParaRPr lang="en-US" b="0" i="0" u="none" strike="noStrike" dirty="0">
              <a:solidFill>
                <a:srgbClr val="212121"/>
              </a:solidFill>
              <a:effectLst/>
              <a:latin typeface="Cambria" panose="02040503050406030204" pitchFamily="18"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10</a:t>
            </a:fld>
            <a:endParaRPr lang="en-US"/>
          </a:p>
        </p:txBody>
      </p:sp>
    </p:spTree>
    <p:extLst>
      <p:ext uri="{BB962C8B-B14F-4D97-AF65-F5344CB8AC3E}">
        <p14:creationId xmlns:p14="http://schemas.microsoft.com/office/powerpoint/2010/main" val="40179800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u="none" strike="noStrike" dirty="0">
              <a:solidFill>
                <a:srgbClr val="212121"/>
              </a:solidFill>
              <a:effectLst/>
              <a:latin typeface="Cambria" panose="02040503050406030204" pitchFamily="18"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11</a:t>
            </a:fld>
            <a:endParaRPr lang="en-US"/>
          </a:p>
        </p:txBody>
      </p:sp>
    </p:spTree>
    <p:extLst>
      <p:ext uri="{BB962C8B-B14F-4D97-AF65-F5344CB8AC3E}">
        <p14:creationId xmlns:p14="http://schemas.microsoft.com/office/powerpoint/2010/main" val="39093154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u="none" strike="noStrike" dirty="0">
              <a:solidFill>
                <a:srgbClr val="212121"/>
              </a:solidFill>
              <a:effectLst/>
              <a:latin typeface="Cambria" panose="02040503050406030204" pitchFamily="18"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12</a:t>
            </a:fld>
            <a:endParaRPr lang="en-US"/>
          </a:p>
        </p:txBody>
      </p:sp>
    </p:spTree>
    <p:extLst>
      <p:ext uri="{BB962C8B-B14F-4D97-AF65-F5344CB8AC3E}">
        <p14:creationId xmlns:p14="http://schemas.microsoft.com/office/powerpoint/2010/main" val="22523711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u="none" strike="noStrike" dirty="0">
              <a:solidFill>
                <a:srgbClr val="212121"/>
              </a:solidFill>
              <a:effectLst/>
              <a:latin typeface="Cambria" panose="02040503050406030204" pitchFamily="18"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13</a:t>
            </a:fld>
            <a:endParaRPr lang="en-US"/>
          </a:p>
        </p:txBody>
      </p:sp>
    </p:spTree>
    <p:extLst>
      <p:ext uri="{BB962C8B-B14F-4D97-AF65-F5344CB8AC3E}">
        <p14:creationId xmlns:p14="http://schemas.microsoft.com/office/powerpoint/2010/main" val="1630049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u="none" strike="noStrike" dirty="0">
              <a:solidFill>
                <a:srgbClr val="212121"/>
              </a:solidFill>
              <a:effectLst/>
              <a:latin typeface="Cambria" panose="02040503050406030204" pitchFamily="18"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14</a:t>
            </a:fld>
            <a:endParaRPr lang="en-US"/>
          </a:p>
        </p:txBody>
      </p:sp>
    </p:spTree>
    <p:extLst>
      <p:ext uri="{BB962C8B-B14F-4D97-AF65-F5344CB8AC3E}">
        <p14:creationId xmlns:p14="http://schemas.microsoft.com/office/powerpoint/2010/main" val="19262262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2</a:t>
            </a:fld>
            <a:endParaRPr lang="en-US"/>
          </a:p>
        </p:txBody>
      </p:sp>
    </p:spTree>
    <p:extLst>
      <p:ext uri="{BB962C8B-B14F-4D97-AF65-F5344CB8AC3E}">
        <p14:creationId xmlns:p14="http://schemas.microsoft.com/office/powerpoint/2010/main" val="31490990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12121"/>
                </a:solidFill>
                <a:effectLst/>
                <a:latin typeface="Roboto" panose="02000000000000000000" pitchFamily="2" charset="0"/>
              </a:rPr>
              <a:t>Ipilimumab: CTLA-4</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12121"/>
                </a:solidFill>
                <a:effectLst/>
                <a:latin typeface="Roboto" panose="02000000000000000000" pitchFamily="2" charset="0"/>
              </a:rPr>
              <a:t>Pembrolizumab/nivolumab: PD-1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212121"/>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12121"/>
                </a:solidFill>
                <a:effectLst/>
                <a:latin typeface="Roboto" panose="02000000000000000000" pitchFamily="2" charset="0"/>
              </a:rPr>
              <a:t>Watson AS, Goutam S, </a:t>
            </a:r>
            <a:r>
              <a:rPr lang="en-US" b="0" i="0" u="none" strike="noStrike" dirty="0" err="1">
                <a:solidFill>
                  <a:srgbClr val="212121"/>
                </a:solidFill>
                <a:effectLst/>
                <a:latin typeface="Roboto" panose="02000000000000000000" pitchFamily="2" charset="0"/>
              </a:rPr>
              <a:t>Stukalin</a:t>
            </a:r>
            <a:r>
              <a:rPr lang="en-US" b="0" i="0" u="none" strike="noStrike" dirty="0">
                <a:solidFill>
                  <a:srgbClr val="212121"/>
                </a:solidFill>
                <a:effectLst/>
                <a:latin typeface="Roboto" panose="02000000000000000000" pitchFamily="2" charset="0"/>
              </a:rPr>
              <a:t> I, </a:t>
            </a:r>
            <a:r>
              <a:rPr lang="en-US" b="0" i="0" u="none" strike="noStrike" dirty="0" err="1">
                <a:solidFill>
                  <a:srgbClr val="212121"/>
                </a:solidFill>
                <a:effectLst/>
                <a:latin typeface="Roboto" panose="02000000000000000000" pitchFamily="2" charset="0"/>
              </a:rPr>
              <a:t>Ewanchuk</a:t>
            </a:r>
            <a:r>
              <a:rPr lang="en-US" b="0" i="0" u="none" strike="noStrike" dirty="0">
                <a:solidFill>
                  <a:srgbClr val="212121"/>
                </a:solidFill>
                <a:effectLst/>
                <a:latin typeface="Roboto" panose="02000000000000000000" pitchFamily="2" charset="0"/>
              </a:rPr>
              <a:t> BW, Sander M, Meyers DE, </a:t>
            </a:r>
            <a:r>
              <a:rPr lang="en-US" b="0" i="0" u="none" strike="noStrike" dirty="0" err="1">
                <a:solidFill>
                  <a:srgbClr val="212121"/>
                </a:solidFill>
                <a:effectLst/>
                <a:latin typeface="Roboto" panose="02000000000000000000" pitchFamily="2" charset="0"/>
              </a:rPr>
              <a:t>Pabani</a:t>
            </a:r>
            <a:r>
              <a:rPr lang="en-US" b="0" i="0" u="none" strike="noStrike" dirty="0">
                <a:solidFill>
                  <a:srgbClr val="212121"/>
                </a:solidFill>
                <a:effectLst/>
                <a:latin typeface="Roboto" panose="02000000000000000000" pitchFamily="2" charset="0"/>
              </a:rPr>
              <a:t> A, Cheung WY, Heng DYC, Cheng T, </a:t>
            </a:r>
            <a:r>
              <a:rPr lang="en-US" b="0" i="0" u="none" strike="noStrike" dirty="0" err="1">
                <a:solidFill>
                  <a:srgbClr val="212121"/>
                </a:solidFill>
                <a:effectLst/>
                <a:latin typeface="Roboto" panose="02000000000000000000" pitchFamily="2" charset="0"/>
              </a:rPr>
              <a:t>Monzon</a:t>
            </a:r>
            <a:r>
              <a:rPr lang="en-US" b="0" i="0" u="none" strike="noStrike" dirty="0">
                <a:solidFill>
                  <a:srgbClr val="212121"/>
                </a:solidFill>
                <a:effectLst/>
                <a:latin typeface="Roboto" panose="02000000000000000000" pitchFamily="2" charset="0"/>
              </a:rPr>
              <a:t> JG, </a:t>
            </a:r>
            <a:r>
              <a:rPr lang="en-US" b="0" i="0" u="none" strike="noStrike" dirty="0" err="1">
                <a:solidFill>
                  <a:srgbClr val="212121"/>
                </a:solidFill>
                <a:effectLst/>
                <a:latin typeface="Roboto" panose="02000000000000000000" pitchFamily="2" charset="0"/>
              </a:rPr>
              <a:t>Navani</a:t>
            </a:r>
            <a:r>
              <a:rPr lang="en-US" b="0" i="0" u="none" strike="noStrike" dirty="0">
                <a:solidFill>
                  <a:srgbClr val="212121"/>
                </a:solidFill>
                <a:effectLst/>
                <a:latin typeface="Roboto" panose="02000000000000000000" pitchFamily="2" charset="0"/>
              </a:rPr>
              <a:t> V. Association of Immune-Related Adverse Events, Hospitalization, and Therapy Resumption With Survival Among Patients With Metastatic Melanoma Receiving Single-Agent or Combination Immunotherapy. JAMA </a:t>
            </a:r>
            <a:r>
              <a:rPr lang="en-US" b="0" i="0" u="none" strike="noStrike" dirty="0" err="1">
                <a:solidFill>
                  <a:srgbClr val="212121"/>
                </a:solidFill>
                <a:effectLst/>
                <a:latin typeface="Roboto" panose="02000000000000000000" pitchFamily="2" charset="0"/>
              </a:rPr>
              <a:t>Netw</a:t>
            </a:r>
            <a:r>
              <a:rPr lang="en-US" b="0" i="0" u="none" strike="noStrike" dirty="0">
                <a:solidFill>
                  <a:srgbClr val="212121"/>
                </a:solidFill>
                <a:effectLst/>
                <a:latin typeface="Roboto" panose="02000000000000000000" pitchFamily="2" charset="0"/>
              </a:rPr>
              <a:t> Open. 2022 Dec 1;5(12):e2245596. </a:t>
            </a:r>
            <a:r>
              <a:rPr lang="en-US" b="0" i="0" u="none" strike="noStrike" dirty="0" err="1">
                <a:solidFill>
                  <a:srgbClr val="212121"/>
                </a:solidFill>
                <a:effectLst/>
                <a:latin typeface="Roboto" panose="02000000000000000000" pitchFamily="2" charset="0"/>
              </a:rPr>
              <a:t>doi</a:t>
            </a:r>
            <a:r>
              <a:rPr lang="en-US" b="0" i="0" u="none" strike="noStrike" dirty="0">
                <a:solidFill>
                  <a:srgbClr val="212121"/>
                </a:solidFill>
                <a:effectLst/>
                <a:latin typeface="Roboto" panose="02000000000000000000" pitchFamily="2" charset="0"/>
              </a:rPr>
              <a:t>: 10.1001/jamanetworkopen.2022.45596. PMID: 36480204; PMCID: PMC9856439.</a:t>
            </a: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T cell characteristics associated with toxicity to immune checkpoint blockade in patients with melanoma</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12121"/>
                </a:solidFill>
                <a:effectLst/>
                <a:latin typeface="Cambria" panose="02040503050406030204" pitchFamily="18" charset="0"/>
              </a:rPr>
              <a:t>Autoimmune toxicity occurs in up to 60% of patients treated with immune checkpoint inhibitor (ICI) therapy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212121"/>
              </a:solidFill>
              <a:effectLst/>
              <a:latin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Menlo" panose="020B0609030804020204" pitchFamily="49" charset="0"/>
              </a:rPr>
              <a:t>Perhaps worth trying to make analogy between viral infections </a:t>
            </a:r>
            <a:r>
              <a:rPr lang="en-US" b="0" dirty="0" err="1">
                <a:solidFill>
                  <a:srgbClr val="CCCCCC"/>
                </a:solidFill>
                <a:effectLst/>
                <a:latin typeface="Menlo" panose="020B0609030804020204" pitchFamily="49" charset="0"/>
              </a:rPr>
              <a:t>preceeding</a:t>
            </a:r>
            <a:r>
              <a:rPr lang="en-US" b="0" dirty="0">
                <a:solidFill>
                  <a:srgbClr val="CCCCCC"/>
                </a:solidFill>
                <a:effectLst/>
                <a:latin typeface="Menlo" panose="020B0609030804020204" pitchFamily="49" charset="0"/>
              </a:rPr>
              <a:t> autoimmunity and tumor response </a:t>
            </a:r>
            <a:r>
              <a:rPr lang="en-US" b="0" dirty="0" err="1">
                <a:solidFill>
                  <a:srgbClr val="CCCCCC"/>
                </a:solidFill>
                <a:effectLst/>
                <a:latin typeface="Menlo" panose="020B0609030804020204" pitchFamily="49" charset="0"/>
              </a:rPr>
              <a:t>preceeding</a:t>
            </a:r>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irAEs</a:t>
            </a:r>
            <a:r>
              <a:rPr lang="en-US" b="0" dirty="0">
                <a:solidFill>
                  <a:srgbClr val="CCCCCC"/>
                </a:solidFill>
                <a:effectLst/>
                <a:latin typeface="Menlo" panose="020B060903080402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Association of checkpoint inhibitor-induced toxic effects with shared cancer and tissue antigens in non-small cell lung cancer: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err="1">
                <a:solidFill>
                  <a:srgbClr val="569CD6"/>
                </a:solidFill>
                <a:effectLst/>
                <a:latin typeface="Menlo" panose="020B0609030804020204" pitchFamily="49" charset="0"/>
              </a:rPr>
              <a:t>irAEs</a:t>
            </a:r>
            <a:r>
              <a:rPr lang="en-US" b="0" dirty="0">
                <a:solidFill>
                  <a:srgbClr val="569CD6"/>
                </a:solidFill>
                <a:effectLst/>
                <a:latin typeface="Menlo" panose="020B0609030804020204" pitchFamily="49" charset="0"/>
              </a:rPr>
              <a:t> associated with response to therapy (also can cite Association of vitiligo with tumor response in patients with metastatic melanoma treated with pembrolizumab</a:t>
            </a:r>
            <a:r>
              <a:rPr lang="en-US" b="0" dirty="0">
                <a:solidFill>
                  <a:srgbClr val="CCCCCC"/>
                </a:solidFill>
                <a:effectLst/>
                <a:latin typeface="Menlo" panose="020B0609030804020204" pitchFamily="49" charset="0"/>
              </a:rPr>
              <a:t>), also </a:t>
            </a:r>
            <a:r>
              <a:rPr lang="en-US" b="0" dirty="0">
                <a:solidFill>
                  <a:srgbClr val="569CD6"/>
                </a:solidFill>
                <a:effectLst/>
                <a:latin typeface="Menlo" panose="020B0609030804020204" pitchFamily="49" charset="0"/>
              </a:rPr>
              <a:t>Nivolumab in resected and unresectable metastatic melanoma: characteristics of immune-related adverse events and association with outcomes</a:t>
            </a:r>
          </a:p>
          <a:p>
            <a:r>
              <a:rPr lang="en-US" b="0" dirty="0">
                <a:solidFill>
                  <a:srgbClr val="569CD6"/>
                </a:solidFill>
                <a:effectLst/>
                <a:latin typeface="Menlo" panose="020B0609030804020204" pitchFamily="49" charset="0"/>
              </a:rPr>
              <a:t>Characterization of anti-cancer immune response associated with immune-related adverse events in patients with kidney cancer</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more </a:t>
            </a:r>
            <a:r>
              <a:rPr lang="en-US" b="0" dirty="0" err="1">
                <a:solidFill>
                  <a:srgbClr val="CCCCCC"/>
                </a:solidFill>
                <a:effectLst/>
                <a:latin typeface="Menlo" panose="020B0609030804020204" pitchFamily="49" charset="0"/>
              </a:rPr>
              <a:t>irAEs</a:t>
            </a:r>
            <a:r>
              <a:rPr lang="en-US" b="0" dirty="0">
                <a:solidFill>
                  <a:srgbClr val="CCCCCC"/>
                </a:solidFill>
                <a:effectLst/>
                <a:latin typeface="Menlo" panose="020B0609030804020204" pitchFamily="49" charset="0"/>
              </a:rPr>
              <a:t> in ICB responders, not a new finding</a:t>
            </a:r>
          </a:p>
        </p:txBody>
      </p:sp>
      <p:sp>
        <p:nvSpPr>
          <p:cNvPr id="4" name="Slide Number Placeholder 3"/>
          <p:cNvSpPr>
            <a:spLocks noGrp="1"/>
          </p:cNvSpPr>
          <p:nvPr>
            <p:ph type="sldNum" sz="quarter" idx="5"/>
          </p:nvPr>
        </p:nvSpPr>
        <p:spPr/>
        <p:txBody>
          <a:bodyPr/>
          <a:lstStyle/>
          <a:p>
            <a:fld id="{061BAA8C-FDC6-D345-B4E0-3B02449209FB}" type="slidenum">
              <a:rPr lang="en-US" smtClean="0"/>
              <a:t>3</a:t>
            </a:fld>
            <a:endParaRPr lang="en-US"/>
          </a:p>
        </p:txBody>
      </p:sp>
    </p:spTree>
    <p:extLst>
      <p:ext uri="{BB962C8B-B14F-4D97-AF65-F5344CB8AC3E}">
        <p14:creationId xmlns:p14="http://schemas.microsoft.com/office/powerpoint/2010/main" val="6608173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err="1">
                <a:solidFill>
                  <a:srgbClr val="212121"/>
                </a:solidFill>
                <a:effectLst/>
                <a:latin typeface="Roboto" panose="02000000000000000000" pitchFamily="2" charset="0"/>
              </a:rPr>
              <a:t>Chennamadhavuni</a:t>
            </a:r>
            <a:r>
              <a:rPr lang="en-US" b="0" i="0" u="none" strike="noStrike" dirty="0">
                <a:solidFill>
                  <a:srgbClr val="212121"/>
                </a:solidFill>
                <a:effectLst/>
                <a:latin typeface="Roboto" panose="02000000000000000000" pitchFamily="2" charset="0"/>
              </a:rPr>
              <a:t> A, </a:t>
            </a:r>
            <a:r>
              <a:rPr lang="en-US" b="0" i="0" u="none" strike="noStrike" dirty="0" err="1">
                <a:solidFill>
                  <a:srgbClr val="212121"/>
                </a:solidFill>
                <a:effectLst/>
                <a:latin typeface="Roboto" panose="02000000000000000000" pitchFamily="2" charset="0"/>
              </a:rPr>
              <a:t>Abushahin</a:t>
            </a:r>
            <a:r>
              <a:rPr lang="en-US" b="0" i="0" u="none" strike="noStrike" dirty="0">
                <a:solidFill>
                  <a:srgbClr val="212121"/>
                </a:solidFill>
                <a:effectLst/>
                <a:latin typeface="Roboto" panose="02000000000000000000" pitchFamily="2" charset="0"/>
              </a:rPr>
              <a:t> L, </a:t>
            </a:r>
            <a:r>
              <a:rPr lang="en-US" b="0" i="0" u="none" strike="noStrike" dirty="0" err="1">
                <a:solidFill>
                  <a:srgbClr val="212121"/>
                </a:solidFill>
                <a:effectLst/>
                <a:latin typeface="Roboto" panose="02000000000000000000" pitchFamily="2" charset="0"/>
              </a:rPr>
              <a:t>Jin</a:t>
            </a:r>
            <a:r>
              <a:rPr lang="en-US" b="0" i="0" u="none" strike="noStrike" dirty="0">
                <a:solidFill>
                  <a:srgbClr val="212121"/>
                </a:solidFill>
                <a:effectLst/>
                <a:latin typeface="Roboto" panose="02000000000000000000" pitchFamily="2" charset="0"/>
              </a:rPr>
              <a:t> N, Presley CJ, Manne A. Risk Factors and Biomarkers for Immune-Related Adverse Events: A Practical Guide to Identifying High-Risk Patients and Rechallenging Immune Checkpoint Inhibitors. Front Immunol. 2022 Apr 26;13:779691. </a:t>
            </a:r>
            <a:r>
              <a:rPr lang="en-US" b="0" i="0" u="none" strike="noStrike" dirty="0" err="1">
                <a:solidFill>
                  <a:srgbClr val="212121"/>
                </a:solidFill>
                <a:effectLst/>
                <a:latin typeface="Roboto" panose="02000000000000000000" pitchFamily="2" charset="0"/>
              </a:rPr>
              <a:t>doi</a:t>
            </a:r>
            <a:r>
              <a:rPr lang="en-US" b="0" i="0" u="none" strike="noStrike" dirty="0">
                <a:solidFill>
                  <a:srgbClr val="212121"/>
                </a:solidFill>
                <a:effectLst/>
                <a:latin typeface="Roboto" panose="02000000000000000000" pitchFamily="2" charset="0"/>
              </a:rPr>
              <a:t>: 10.3389/fimmu.2022.779691. PMID: 35558065; PMCID: PMC9086893.</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569CD6"/>
                </a:solidFill>
                <a:effectLst/>
                <a:latin typeface="Menlo" panose="020B0609030804020204" pitchFamily="49" charset="0"/>
              </a:rPr>
              <a:t>External validation of biomarkers for immune-related adverse events after immune checkpoint inhibition</a:t>
            </a:r>
            <a:r>
              <a:rPr lang="en-US" b="0" i="0" dirty="0">
                <a:solidFill>
                  <a:srgbClr val="CCCCCC"/>
                </a:solidFill>
                <a:effectLst/>
                <a:latin typeface="Menlo" panose="020B0609030804020204" pitchFamily="49" charset="0"/>
              </a:rPr>
              <a:t>: </a:t>
            </a:r>
            <a:r>
              <a:rPr lang="en-US" b="0" i="0" dirty="0">
                <a:solidFill>
                  <a:srgbClr val="569CD6"/>
                </a:solidFill>
                <a:effectLst/>
                <a:latin typeface="Menlo" panose="020B0609030804020204" pitchFamily="49" charset="0"/>
              </a:rPr>
              <a:t>unable to reliably predict risk of </a:t>
            </a:r>
            <a:r>
              <a:rPr lang="en-US" b="0" i="0" dirty="0" err="1">
                <a:solidFill>
                  <a:srgbClr val="569CD6"/>
                </a:solidFill>
                <a:effectLst/>
                <a:latin typeface="Menlo" panose="020B0609030804020204" pitchFamily="49" charset="0"/>
              </a:rPr>
              <a:t>irAEs</a:t>
            </a:r>
            <a:r>
              <a:rPr lang="en-US" b="0" i="0" dirty="0">
                <a:solidFill>
                  <a:srgbClr val="569CD6"/>
                </a:solidFill>
                <a:effectLst/>
                <a:latin typeface="Menlo" panose="020B0609030804020204" pitchFamily="49" charset="0"/>
              </a:rPr>
              <a:t> in most cases from pre-therapy flow cytometry and clinical data</a:t>
            </a:r>
            <a:endParaRPr lang="en-US" b="0" i="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569CD6"/>
                </a:solidFill>
                <a:effectLst/>
                <a:latin typeface="Menlo" panose="020B0609030804020204" pitchFamily="49" charset="0"/>
              </a:rPr>
              <a:t>Germline variants associated with toxicity to immune checkpoint blockade</a:t>
            </a:r>
            <a:r>
              <a:rPr lang="en-US" b="0" i="0" dirty="0">
                <a:solidFill>
                  <a:srgbClr val="CCCCCC"/>
                </a:solidFill>
                <a:effectLst/>
                <a:latin typeface="Menlo" panose="020B0609030804020204" pitchFamily="49" charset="0"/>
              </a:rPr>
              <a:t>: IL7 cryptic exon, </a:t>
            </a:r>
            <a:r>
              <a:rPr lang="en-US" b="0" i="1" dirty="0">
                <a:solidFill>
                  <a:srgbClr val="569CD6"/>
                </a:solidFill>
                <a:effectLst/>
                <a:latin typeface="Menlo" panose="020B0609030804020204" pitchFamily="49" charset="0"/>
              </a:rPr>
              <a:t>IL7</a:t>
            </a:r>
            <a:r>
              <a:rPr lang="en-US" b="0" dirty="0">
                <a:solidFill>
                  <a:srgbClr val="569CD6"/>
                </a:solidFill>
                <a:effectLst/>
                <a:latin typeface="Menlo" panose="020B0609030804020204" pitchFamily="49" charset="0"/>
              </a:rPr>
              <a:t> supports aberrant immune activity in autoimmunity, limits organ toxicity during antiviral immune response, blocks PD-1 leading to T1D (blocking checkpoint when it would have prevented autoimmunity, so IL7 acts as a natural ICB and is therefore rationally associated with </a:t>
            </a:r>
            <a:r>
              <a:rPr lang="en-US" b="0" dirty="0" err="1">
                <a:solidFill>
                  <a:srgbClr val="569CD6"/>
                </a:solidFill>
                <a:effectLst/>
                <a:latin typeface="Menlo" panose="020B0609030804020204" pitchFamily="49" charset="0"/>
              </a:rPr>
              <a:t>irAEs</a:t>
            </a: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569CD6"/>
                </a:solidFill>
                <a:effectLst/>
                <a:latin typeface="Menlo" panose="020B0609030804020204" pitchFamily="49" charset="0"/>
              </a:rPr>
              <a:t>Biomarkers of checkpoint inhibitor induced immune-related adverse events - a comprehensive review: on treatment markers including clonal expansion of more T cell clones, more newly emerging T cell clones, decline in T cell clonality all associated with more </a:t>
            </a:r>
            <a:r>
              <a:rPr lang="en-US" b="0" i="0" dirty="0" err="1">
                <a:solidFill>
                  <a:srgbClr val="569CD6"/>
                </a:solidFill>
                <a:effectLst/>
                <a:latin typeface="Menlo" panose="020B0609030804020204" pitchFamily="49" charset="0"/>
              </a:rPr>
              <a:t>irAEs</a:t>
            </a:r>
            <a:endParaRPr lang="en-US" b="0" i="0" dirty="0">
              <a:solidFill>
                <a:srgbClr val="569CD6"/>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4</a:t>
            </a:fld>
            <a:endParaRPr lang="en-US"/>
          </a:p>
        </p:txBody>
      </p:sp>
    </p:spTree>
    <p:extLst>
      <p:ext uri="{BB962C8B-B14F-4D97-AF65-F5344CB8AC3E}">
        <p14:creationId xmlns:p14="http://schemas.microsoft.com/office/powerpoint/2010/main" val="2220225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Picture from </a:t>
            </a:r>
            <a:r>
              <a:rPr lang="en-US" b="0" i="0" u="none" strike="noStrike" dirty="0">
                <a:solidFill>
                  <a:srgbClr val="1F1F1F"/>
                </a:solidFill>
                <a:effectLst/>
                <a:latin typeface="ElsevierGulliver"/>
              </a:rPr>
              <a:t>Advanced materials for management of immune-related adverse events induced by immune checkpoint inhibitors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1F1F1F"/>
              </a:solidFill>
              <a:effectLst/>
              <a:latin typeface="ElsevierGulliver"/>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Menlo" panose="020B0609030804020204" pitchFamily="49" charset="0"/>
              </a:rPr>
              <a:t>estimate TCRs to be able to bind ~10</a:t>
            </a:r>
            <a:r>
              <a:rPr lang="en-US" b="0" dirty="0">
                <a:solidFill>
                  <a:srgbClr val="808080"/>
                </a:solidFill>
                <a:effectLst/>
                <a:latin typeface="Menlo" panose="020B0609030804020204" pitchFamily="49" charset="0"/>
              </a:rPr>
              <a:t>^5</a:t>
            </a:r>
            <a:r>
              <a:rPr lang="en-US" b="0" dirty="0">
                <a:solidFill>
                  <a:srgbClr val="CCCCCC"/>
                </a:solidFill>
                <a:effectLst/>
                <a:latin typeface="Menlo" panose="020B0609030804020204" pitchFamily="49" charset="0"/>
              </a:rPr>
              <a:t> to 10</a:t>
            </a:r>
            <a:r>
              <a:rPr lang="en-US" b="0" dirty="0">
                <a:solidFill>
                  <a:srgbClr val="569CD6"/>
                </a:solidFill>
                <a:effectLst/>
                <a:latin typeface="Menlo" panose="020B0609030804020204" pitchFamily="49" charset="0"/>
              </a:rPr>
              <a:t>^6</a:t>
            </a:r>
            <a:r>
              <a:rPr lang="en-US" b="0" dirty="0">
                <a:solidFill>
                  <a:srgbClr val="CCCCCC"/>
                </a:solidFill>
                <a:effectLst/>
                <a:latin typeface="Menlo" panose="020B0609030804020204" pitchFamily="49" charset="0"/>
              </a:rPr>
              <a:t> peptides (</a:t>
            </a:r>
            <a:r>
              <a:rPr lang="en-US" b="0" dirty="0">
                <a:solidFill>
                  <a:srgbClr val="569CD6"/>
                </a:solidFill>
                <a:effectLst/>
                <a:latin typeface="Menlo" panose="020B0609030804020204" pitchFamily="49" charset="0"/>
              </a:rPr>
              <a:t>Amino acid similarity accounts for T cell </a:t>
            </a:r>
            <a:r>
              <a:rPr lang="en-US" b="0" dirty="0" err="1">
                <a:solidFill>
                  <a:srgbClr val="569CD6"/>
                </a:solidFill>
                <a:effectLst/>
                <a:latin typeface="Menlo" panose="020B0609030804020204" pitchFamily="49" charset="0"/>
              </a:rPr>
              <a:t>crossreactivity</a:t>
            </a:r>
            <a:r>
              <a:rPr lang="en-US" b="0" dirty="0">
                <a:solidFill>
                  <a:srgbClr val="569CD6"/>
                </a:solidFill>
                <a:effectLst/>
                <a:latin typeface="Menlo" panose="020B0609030804020204" pitchFamily="49" charset="0"/>
              </a:rPr>
              <a:t> and for "holes" in the T cell repertoire</a:t>
            </a:r>
            <a:r>
              <a:rPr lang="en-US" b="0" dirty="0">
                <a:solidFill>
                  <a:srgbClr val="CCCCCC"/>
                </a:solidFill>
                <a:effectLst/>
                <a:latin typeface="Menlo" panose="020B060903080402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TCR conceivably could recognize ~ 1 million peptides, </a:t>
            </a:r>
            <a:r>
              <a:rPr lang="en-US" b="0" dirty="0" err="1">
                <a:solidFill>
                  <a:srgbClr val="569CD6"/>
                </a:solidFill>
                <a:effectLst/>
                <a:latin typeface="Menlo" panose="020B0609030804020204" pitchFamily="49" charset="0"/>
              </a:rPr>
              <a:t>crossreactive</a:t>
            </a:r>
            <a:r>
              <a:rPr lang="en-US" b="0" dirty="0">
                <a:solidFill>
                  <a:srgbClr val="569CD6"/>
                </a:solidFill>
                <a:effectLst/>
                <a:latin typeface="Menlo" panose="020B0609030804020204" pitchFamily="49" charset="0"/>
              </a:rPr>
              <a:t> peptides likely often better agonists than original one that activated T cell, but few (~1%) of peptides are actually presented on MHC, so probably </a:t>
            </a:r>
            <a:r>
              <a:rPr lang="en-US" b="0" dirty="0" err="1">
                <a:solidFill>
                  <a:srgbClr val="569CD6"/>
                </a:solidFill>
                <a:effectLst/>
                <a:latin typeface="Menlo" panose="020B0609030804020204" pitchFamily="49" charset="0"/>
              </a:rPr>
              <a:t>crossreactivity</a:t>
            </a:r>
            <a:r>
              <a:rPr lang="en-US" b="0" dirty="0">
                <a:solidFill>
                  <a:srgbClr val="569CD6"/>
                </a:solidFill>
                <a:effectLst/>
                <a:latin typeface="Menlo" panose="020B0609030804020204" pitchFamily="49" charset="0"/>
              </a:rPr>
              <a:t> estimate closer to 1 in ~10,000</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Association of checkpoint inhibitor-induced toxic effects with shared cancer and tissue antigens in non-small cell lung cancer: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skin second most similar to NSCLC after lung and had second highest proportion of </a:t>
            </a:r>
            <a:r>
              <a:rPr lang="en-US" b="0" dirty="0" err="1">
                <a:solidFill>
                  <a:srgbClr val="569CD6"/>
                </a:solidFill>
                <a:effectLst/>
                <a:latin typeface="Menlo" panose="020B0609030804020204" pitchFamily="49" charset="0"/>
              </a:rPr>
              <a:t>irAEs</a:t>
            </a:r>
            <a:r>
              <a:rPr lang="en-US" b="0" dirty="0">
                <a:solidFill>
                  <a:srgbClr val="569CD6"/>
                </a:solidFill>
                <a:effectLst/>
                <a:latin typeface="Menlo" panose="020B0609030804020204" pitchFamily="49" charset="0"/>
              </a:rPr>
              <a:t> (also Autoreactive </a:t>
            </a:r>
            <a:r>
              <a:rPr lang="en-US" b="0" dirty="0" err="1">
                <a:solidFill>
                  <a:srgbClr val="569CD6"/>
                </a:solidFill>
                <a:effectLst/>
                <a:latin typeface="Menlo" panose="020B0609030804020204" pitchFamily="49" charset="0"/>
              </a:rPr>
              <a:t>napsin</a:t>
            </a:r>
            <a:r>
              <a:rPr lang="en-US" b="0" dirty="0">
                <a:solidFill>
                  <a:srgbClr val="569CD6"/>
                </a:solidFill>
                <a:effectLst/>
                <a:latin typeface="Menlo" panose="020B0609030804020204" pitchFamily="49" charset="0"/>
              </a:rPr>
              <a:t> A-specific T cells are enriched in lung tumors and inflammatory lung lesions during immune checkpoint blockade</a:t>
            </a:r>
            <a:r>
              <a:rPr lang="en-US" b="0" dirty="0">
                <a:solidFill>
                  <a:srgbClr val="CCCCCC"/>
                </a:solidFill>
                <a:effectLst/>
                <a:latin typeface="Menlo" panose="020B0609030804020204" pitchFamily="49" charset="0"/>
              </a:rPr>
              <a:t>)</a:t>
            </a:r>
          </a:p>
          <a:p>
            <a:r>
              <a:rPr lang="en-US" b="0" dirty="0">
                <a:solidFill>
                  <a:srgbClr val="569CD6"/>
                </a:solidFill>
                <a:effectLst/>
                <a:latin typeface="Menlo" panose="020B0609030804020204" pitchFamily="49" charset="0"/>
              </a:rPr>
              <a:t>see dense infiltration of T cells in sites of </a:t>
            </a:r>
            <a:r>
              <a:rPr lang="en-US" b="0" dirty="0" err="1">
                <a:solidFill>
                  <a:srgbClr val="569CD6"/>
                </a:solidFill>
                <a:effectLst/>
                <a:latin typeface="Menlo" panose="020B0609030804020204" pitchFamily="49" charset="0"/>
              </a:rPr>
              <a:t>irAEs</a:t>
            </a:r>
            <a:endParaRPr lang="en-US" b="0" dirty="0">
              <a:solidFill>
                <a:srgbClr val="CCCCCC"/>
              </a:solidFill>
              <a:effectLst/>
              <a:latin typeface="Menlo" panose="020B0609030804020204" pitchFamily="49" charset="0"/>
            </a:endParaRPr>
          </a:p>
          <a:p>
            <a:r>
              <a:rPr lang="en-US" b="0" dirty="0">
                <a:solidFill>
                  <a:srgbClr val="569CD6"/>
                </a:solidFill>
                <a:effectLst/>
                <a:latin typeface="Menlo" panose="020B0609030804020204" pitchFamily="49" charset="0"/>
              </a:rPr>
              <a:t>same T cell clonotypes infiltrated both lung tumor and autoimmune skin lesions</a:t>
            </a:r>
          </a:p>
          <a:p>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Speculation for what </a:t>
            </a:r>
            <a:r>
              <a:rPr lang="en-US" b="0" dirty="0" err="1">
                <a:solidFill>
                  <a:srgbClr val="569CD6"/>
                </a:solidFill>
                <a:effectLst/>
                <a:latin typeface="Menlo" panose="020B0609030804020204" pitchFamily="49" charset="0"/>
              </a:rPr>
              <a:t>crossreactive</a:t>
            </a:r>
            <a:r>
              <a:rPr lang="en-US" b="0" dirty="0">
                <a:solidFill>
                  <a:srgbClr val="569CD6"/>
                </a:solidFill>
                <a:effectLst/>
                <a:latin typeface="Menlo" panose="020B0609030804020204" pitchFamily="49" charset="0"/>
              </a:rPr>
              <a:t> T cells are actually targeting, perhaps T cells targeting cancer neoantigens cross-react with WT version of protein in healthy tissue (Autoreactive </a:t>
            </a:r>
            <a:r>
              <a:rPr lang="en-US" b="0" dirty="0" err="1">
                <a:solidFill>
                  <a:srgbClr val="569CD6"/>
                </a:solidFill>
                <a:effectLst/>
                <a:latin typeface="Menlo" panose="020B0609030804020204" pitchFamily="49" charset="0"/>
              </a:rPr>
              <a:t>napsin</a:t>
            </a:r>
            <a:r>
              <a:rPr lang="en-US" b="0" dirty="0">
                <a:solidFill>
                  <a:srgbClr val="569CD6"/>
                </a:solidFill>
                <a:effectLst/>
                <a:latin typeface="Menlo" panose="020B0609030804020204" pitchFamily="49" charset="0"/>
              </a:rPr>
              <a:t> A-specific T cells are enriched in lung tumors and inflammatory lung lesions during immune checkpoint blockade</a:t>
            </a:r>
            <a:r>
              <a:rPr lang="en-US" b="0" dirty="0">
                <a:solidFill>
                  <a:srgbClr val="CCCCCC"/>
                </a:solidFill>
                <a:effectLst/>
                <a:latin typeface="Menlo" panose="020B060903080402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Menlo" panose="020B0609030804020204" pitchFamily="49" charset="0"/>
              </a:rPr>
              <a:t>What makes TCRs </a:t>
            </a:r>
            <a:r>
              <a:rPr lang="en-US" b="0" dirty="0" err="1">
                <a:solidFill>
                  <a:srgbClr val="CCCCCC"/>
                </a:solidFill>
                <a:effectLst/>
                <a:latin typeface="Menlo" panose="020B0609030804020204" pitchFamily="49" charset="0"/>
              </a:rPr>
              <a:t>crossreactive</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cross-reactivity need not result from sequence similarity (3D structural similarity more important than 1D sequence similarity (Peter’s paper: Autoreactive T cell receptors with shared germline-like </a:t>
            </a:r>
            <a:r>
              <a:rPr lang="el-GR" b="0" dirty="0">
                <a:solidFill>
                  <a:srgbClr val="569CD6"/>
                </a:solidFill>
                <a:effectLst/>
                <a:latin typeface="Menlo" panose="020B0609030804020204" pitchFamily="49" charset="0"/>
              </a:rPr>
              <a:t>α </a:t>
            </a:r>
            <a:r>
              <a:rPr lang="en-US" b="0" dirty="0">
                <a:solidFill>
                  <a:srgbClr val="569CD6"/>
                </a:solidFill>
                <a:effectLst/>
                <a:latin typeface="Menlo" panose="020B0609030804020204" pitchFamily="49" charset="0"/>
              </a:rPr>
              <a:t>chains in type 1 diabetes</a:t>
            </a:r>
            <a:r>
              <a:rPr lang="en-US" b="0" dirty="0">
                <a:solidFill>
                  <a:srgbClr val="CCCCCC"/>
                </a:solidFill>
                <a:effectLst/>
                <a:latin typeface="Menlo" panose="020B060903080402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r>
              <a:rPr lang="en-US" b="0" dirty="0">
                <a:solidFill>
                  <a:srgbClr val="569CD6"/>
                </a:solidFill>
                <a:effectLst/>
                <a:latin typeface="Menlo" panose="020B0609030804020204" pitchFamily="49" charset="0"/>
              </a:rPr>
              <a:t>Characterization of anti-cancer immune response associated with immune-related adverse events in patients with kidney cancer</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patients had more peripheral T cell clones shared with TILs</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some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-provoked T cell clones circulate systemically and attack tumor cells leading to ICB response in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patients or vice a versa some tumor-provoked T cell clones circulate systemically and attack self leading to </a:t>
            </a:r>
            <a:r>
              <a:rPr lang="en-US" b="0" dirty="0" err="1">
                <a:solidFill>
                  <a:srgbClr val="569CD6"/>
                </a:solidFill>
                <a:effectLst/>
                <a:latin typeface="Menlo" panose="020B0609030804020204" pitchFamily="49" charset="0"/>
              </a:rPr>
              <a:t>irAEs</a:t>
            </a:r>
            <a:r>
              <a:rPr lang="en-US" b="0" dirty="0">
                <a:solidFill>
                  <a:srgbClr val="569CD6"/>
                </a:solidFill>
                <a:effectLst/>
                <a:latin typeface="Menlo" panose="020B0609030804020204" pitchFamily="49" charset="0"/>
              </a:rPr>
              <a:t>? not sure how they differentiate between the two</a:t>
            </a:r>
          </a:p>
          <a:p>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Clonal expansion of CD8 T cells in the systemic circulation precedes development of ipilimumab-induced toxicities</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CD8 T cell clonal expansion was greater in patients developing severe </a:t>
            </a:r>
            <a:r>
              <a:rPr lang="en-US" b="0" dirty="0" err="1">
                <a:solidFill>
                  <a:srgbClr val="569CD6"/>
                </a:solidFill>
                <a:effectLst/>
                <a:latin typeface="Menlo" panose="020B0609030804020204" pitchFamily="49" charset="0"/>
              </a:rPr>
              <a:t>irAEs</a:t>
            </a: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Effective use of latent semantic indexing and computational linguistics in biological and biomedical applications</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HLA-B57 restricted T cells are more </a:t>
            </a:r>
            <a:r>
              <a:rPr lang="en-US" b="0" dirty="0" err="1">
                <a:solidFill>
                  <a:srgbClr val="569CD6"/>
                </a:solidFill>
                <a:effectLst/>
                <a:latin typeface="Menlo" panose="020B0609030804020204" pitchFamily="49" charset="0"/>
              </a:rPr>
              <a:t>crossreactive</a:t>
            </a:r>
            <a:r>
              <a:rPr lang="en-US" b="0" dirty="0">
                <a:solidFill>
                  <a:srgbClr val="569CD6"/>
                </a:solidFill>
                <a:effectLst/>
                <a:latin typeface="Menlo" panose="020B0609030804020204" pitchFamily="49" charset="0"/>
              </a:rPr>
              <a:t> to mutants of target epitopes, this HLA allele also associated with autoimmunity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Epitope spreading toward wild type melanocyte-lineage antigens rescues suboptimal immune checkpoint blockade response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 expansion of peripheral CD8</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T cell populations specific for melanocyte antigens observed only in patients who responded to anti-PD-1 therapy, so ICI can promote breakdown of tolerance towards tumor-lineage self-antigens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 perhaps in responders with low neoantigen tumors more often will see </a:t>
            </a:r>
            <a:r>
              <a:rPr lang="en-US" b="0" dirty="0" err="1">
                <a:solidFill>
                  <a:srgbClr val="569CD6"/>
                </a:solidFill>
                <a:effectLst/>
                <a:latin typeface="Menlo" panose="020B0609030804020204" pitchFamily="49" charset="0"/>
              </a:rPr>
              <a:t>irAEs</a:t>
            </a:r>
            <a:r>
              <a:rPr lang="en-US" b="0" dirty="0">
                <a:solidFill>
                  <a:srgbClr val="569CD6"/>
                </a:solidFill>
                <a:effectLst/>
                <a:latin typeface="Menlo" panose="020B0609030804020204" pitchFamily="49" charset="0"/>
              </a:rPr>
              <a:t> given necessity for immune activity against tumor associated antigens shared between tumor and self</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Exceptional response and multisystem autoimmune-like toxicities associated with the same T cell clone in a patient with uveal melanoma treated with immune checkpoint inhibitors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identical CD8</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T cell clone found in 4 tissues in a patient with widespread </a:t>
            </a:r>
            <a:r>
              <a:rPr lang="en-US" b="0" dirty="0" err="1">
                <a:solidFill>
                  <a:srgbClr val="569CD6"/>
                </a:solidFill>
                <a:effectLst/>
                <a:latin typeface="Menlo" panose="020B0609030804020204" pitchFamily="49" charset="0"/>
              </a:rPr>
              <a:t>irAEs</a:t>
            </a:r>
            <a:r>
              <a:rPr lang="en-US" b="0" dirty="0">
                <a:solidFill>
                  <a:srgbClr val="569CD6"/>
                </a:solidFill>
                <a:effectLst/>
                <a:latin typeface="Menlo" panose="020B0609030804020204" pitchFamily="49" charset="0"/>
              </a:rPr>
              <a:t> (duodenum for enteritis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PBMCs, original tumor and liver metastasis responses as well), evidence for </a:t>
            </a:r>
            <a:r>
              <a:rPr lang="en-US" b="0" dirty="0" err="1">
                <a:solidFill>
                  <a:srgbClr val="569CD6"/>
                </a:solidFill>
                <a:effectLst/>
                <a:latin typeface="Menlo" panose="020B0609030804020204" pitchFamily="49" charset="0"/>
              </a:rPr>
              <a:t>crossreactivity</a:t>
            </a:r>
            <a:r>
              <a:rPr lang="en-US" b="0" dirty="0">
                <a:solidFill>
                  <a:srgbClr val="569CD6"/>
                </a:solidFill>
                <a:effectLst/>
                <a:latin typeface="Menlo" panose="020B0609030804020204" pitchFamily="49" charset="0"/>
              </a:rPr>
              <a:t> underlying </a:t>
            </a:r>
            <a:r>
              <a:rPr lang="en-US" b="0" dirty="0" err="1">
                <a:solidFill>
                  <a:srgbClr val="569CD6"/>
                </a:solidFill>
                <a:effectLst/>
                <a:latin typeface="Menlo" panose="020B0609030804020204" pitchFamily="49" charset="0"/>
              </a:rPr>
              <a:t>irAEs</a:t>
            </a:r>
            <a:r>
              <a:rPr lang="en-US" b="0" dirty="0">
                <a:solidFill>
                  <a:srgbClr val="569CD6"/>
                </a:solidFill>
                <a:effectLst/>
                <a:latin typeface="Menlo" panose="020B0609030804020204" pitchFamily="49" charset="0"/>
              </a:rPr>
              <a:t> OR common antigen between tumor and self underlying </a:t>
            </a:r>
            <a:r>
              <a:rPr lang="en-US" b="0" dirty="0" err="1">
                <a:solidFill>
                  <a:srgbClr val="569CD6"/>
                </a:solidFill>
                <a:effectLst/>
                <a:latin typeface="Menlo" panose="020B0609030804020204" pitchFamily="49" charset="0"/>
              </a:rPr>
              <a:t>irAEs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duodenitis blocked by antibody to integrin </a:t>
            </a:r>
            <a:r>
              <a:rPr lang="el-GR" b="0" dirty="0">
                <a:solidFill>
                  <a:srgbClr val="569CD6"/>
                </a:solidFill>
                <a:effectLst/>
                <a:latin typeface="Menlo" panose="020B0609030804020204" pitchFamily="49" charset="0"/>
              </a:rPr>
              <a:t>α 4 β 7 (</a:t>
            </a:r>
            <a:r>
              <a:rPr lang="en-US" b="0" dirty="0">
                <a:solidFill>
                  <a:srgbClr val="569CD6"/>
                </a:solidFill>
                <a:effectLst/>
                <a:latin typeface="Menlo" panose="020B0609030804020204" pitchFamily="49" charset="0"/>
              </a:rPr>
              <a:t>LPAM-1) which blocks T cell </a:t>
            </a:r>
            <a:r>
              <a:rPr lang="en-US" b="0" dirty="0" err="1">
                <a:solidFill>
                  <a:srgbClr val="569CD6"/>
                </a:solidFill>
                <a:effectLst/>
                <a:latin typeface="Menlo" panose="020B0609030804020204" pitchFamily="49" charset="0"/>
              </a:rPr>
              <a:t>infiltraton</a:t>
            </a:r>
            <a:r>
              <a:rPr lang="en-US" b="0" dirty="0">
                <a:solidFill>
                  <a:srgbClr val="569CD6"/>
                </a:solidFill>
                <a:effectLst/>
                <a:latin typeface="Menlo" panose="020B0609030804020204" pitchFamily="49" charset="0"/>
              </a:rPr>
              <a:t> into GI tract, suggesting that GI toxicity resulted from circulating T cells trafficked to GI tract following expansion elsewhere i.e. in the tumor perhaps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Global analysis of shared T cell specificities in human non-small cell lung cancer enables HLA inference and antigen discovery: autoreactive T cells in peripheral blood may exist (pruned but not clonally deleted thymus) to avoid immunologic "blind spots" to pathogens, i.e. pathogens that look like self would get by free otherwise if we didn't have some autoreactivity perhaps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Identification of neoantigens for individualized cancer immunotherapy</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cross-reactivity is possible due to low affinity of functional TCR-</a:t>
            </a:r>
            <a:r>
              <a:rPr lang="en-US" b="0" dirty="0" err="1">
                <a:solidFill>
                  <a:srgbClr val="569CD6"/>
                </a:solidFill>
                <a:effectLst/>
                <a:latin typeface="Menlo" panose="020B0609030804020204" pitchFamily="49" charset="0"/>
              </a:rPr>
              <a:t>pMHC</a:t>
            </a:r>
            <a:r>
              <a:rPr lang="en-US" b="0" dirty="0">
                <a:solidFill>
                  <a:srgbClr val="569CD6"/>
                </a:solidFill>
                <a:effectLst/>
                <a:latin typeface="Menlo" panose="020B0609030804020204" pitchFamily="49" charset="0"/>
              </a:rPr>
              <a:t> interaction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Heterogeneity of autoreactive CD8</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T cells at sites of inflammation</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shared clonal origin among CD8</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T cells at site of colitis with gut 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sub</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RM</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sub</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cells, suggesting clonal expansion from 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sub</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RM</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sub</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population being responsible for </a:t>
            </a:r>
            <a:r>
              <a:rPr lang="en-US" b="0" dirty="0" err="1">
                <a:solidFill>
                  <a:srgbClr val="569CD6"/>
                </a:solidFill>
                <a:effectLst/>
                <a:latin typeface="Menlo" panose="020B0609030804020204" pitchFamily="49" charset="0"/>
              </a:rPr>
              <a:t>irAEs</a:t>
            </a:r>
            <a:r>
              <a:rPr lang="en-US" b="0" dirty="0">
                <a:solidFill>
                  <a:srgbClr val="CCCCCC"/>
                </a:solidFill>
                <a:effectLst/>
                <a:latin typeface="Menlo" panose="020B0609030804020204" pitchFamily="49" charset="0"/>
              </a:rPr>
              <a:t> (different from autoimmune, so </a:t>
            </a:r>
            <a:r>
              <a:rPr lang="en-US" b="0" dirty="0">
                <a:solidFill>
                  <a:srgbClr val="569CD6"/>
                </a:solidFill>
                <a:effectLst/>
                <a:latin typeface="Menlo" panose="020B0609030804020204" pitchFamily="49" charset="0"/>
              </a:rPr>
              <a:t>for tissues that lack 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sub</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RM</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sub</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cells, like the synovium, trafficking of T cells from the periphery may be important for </a:t>
            </a:r>
            <a:r>
              <a:rPr lang="en-US" b="0" dirty="0" err="1">
                <a:solidFill>
                  <a:srgbClr val="569CD6"/>
                </a:solidFill>
                <a:effectLst/>
                <a:latin typeface="Menlo" panose="020B0609030804020204" pitchFamily="49" charset="0"/>
              </a:rPr>
              <a:t>irAEs</a:t>
            </a:r>
            <a:r>
              <a:rPr lang="en-US" b="0" dirty="0">
                <a:solidFill>
                  <a:srgbClr val="CCCCCC"/>
                </a:solidFill>
                <a:effectLst/>
                <a:latin typeface="Menlo" panose="020B060903080402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Immune-related adverse events in various organs caused by checkpoint inhibitors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T cells seen infiltrating into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tissue, T cells seen targeting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tissue seen in blood, so T cells involved in </a:t>
            </a:r>
            <a:r>
              <a:rPr lang="en-US" b="0" dirty="0" err="1">
                <a:solidFill>
                  <a:srgbClr val="569CD6"/>
                </a:solidFill>
                <a:effectLst/>
                <a:latin typeface="Menlo" panose="020B0609030804020204" pitchFamily="49" charset="0"/>
              </a:rPr>
              <a:t>irAEs</a:t>
            </a: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autoantibodies present ~50% of time for </a:t>
            </a:r>
            <a:r>
              <a:rPr lang="en-US" b="0" dirty="0" err="1">
                <a:solidFill>
                  <a:srgbClr val="569CD6"/>
                </a:solidFill>
                <a:effectLst/>
                <a:latin typeface="Menlo" panose="020B0609030804020204" pitchFamily="49" charset="0"/>
              </a:rPr>
              <a:t>irAEs</a:t>
            </a: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Immune toxicities elicited by CTLA-4 blockade in cancer patients are associated with early diversification of the T cell repertoire</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CTLA-4 blockade induced greater diversification of T cell repertoire (more clonotypes including newly detected clones, decreased clonality) in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patients compared to no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patients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Improved survival with T cell clonotype stability after anti-CTLA-4 treatment in cancer patients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diverse repertoires are important in limiting the magnitude of immune escape but may also promote self-reactive clones and induce host inflammation</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Insight into immune profile associated with vitiligo onset and anti-tumoral response in melanoma patients receiving anti-PD-1 immunotherapy</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they usually find different TCR sequences in vitiligo and primary melanoma lesions, so T cell response against normal melanocytes leading to vitiligo is not usually mediated by reactivation of T cell clones infiltrating/specific to primary melanoma but rather perhaps by T cells targeting metastatic tissues, so kind of different from my thinking of usually </a:t>
            </a:r>
            <a:r>
              <a:rPr lang="en-US" b="0" dirty="0" err="1">
                <a:solidFill>
                  <a:srgbClr val="569CD6"/>
                </a:solidFill>
                <a:effectLst/>
                <a:latin typeface="Menlo" panose="020B0609030804020204" pitchFamily="49" charset="0"/>
              </a:rPr>
              <a:t>crossreactivity</a:t>
            </a:r>
            <a:r>
              <a:rPr lang="en-US" b="0" dirty="0">
                <a:solidFill>
                  <a:srgbClr val="569CD6"/>
                </a:solidFill>
                <a:effectLst/>
                <a:latin typeface="Menlo" panose="020B0609030804020204" pitchFamily="49" charset="0"/>
              </a:rPr>
              <a:t> between primary tumor and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site but could also be </a:t>
            </a:r>
            <a:r>
              <a:rPr lang="en-US" b="0" dirty="0" err="1">
                <a:solidFill>
                  <a:srgbClr val="569CD6"/>
                </a:solidFill>
                <a:effectLst/>
                <a:latin typeface="Menlo" panose="020B0609030804020204" pitchFamily="49" charset="0"/>
              </a:rPr>
              <a:t>crossreactivity</a:t>
            </a:r>
            <a:r>
              <a:rPr lang="en-US" b="0" dirty="0">
                <a:solidFill>
                  <a:srgbClr val="569CD6"/>
                </a:solidFill>
                <a:effectLst/>
                <a:latin typeface="Menlo" panose="020B0609030804020204" pitchFamily="49" charset="0"/>
              </a:rPr>
              <a:t> between metastases and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sites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metastasis and vitiligo sample TCRs more similar than primary melanoma and vitiligo TCRs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Interpreting T cell </a:t>
            </a:r>
            <a:r>
              <a:rPr lang="en-US" b="0" dirty="0" err="1">
                <a:solidFill>
                  <a:srgbClr val="569CD6"/>
                </a:solidFill>
                <a:effectLst/>
                <a:latin typeface="Menlo" panose="020B0609030804020204" pitchFamily="49" charset="0"/>
              </a:rPr>
              <a:t>crossreactivity</a:t>
            </a:r>
            <a:r>
              <a:rPr lang="en-US" b="0" dirty="0">
                <a:solidFill>
                  <a:srgbClr val="569CD6"/>
                </a:solidFill>
                <a:effectLst/>
                <a:latin typeface="Menlo" panose="020B0609030804020204" pitchFamily="49" charset="0"/>
              </a:rPr>
              <a:t> through structure: implications for TCR-based cancer immunotherapy</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err="1">
                <a:solidFill>
                  <a:srgbClr val="569CD6"/>
                </a:solidFill>
                <a:effectLst/>
                <a:latin typeface="Menlo" panose="020B0609030804020204" pitchFamily="49" charset="0"/>
              </a:rPr>
              <a:t>crossreactivity</a:t>
            </a:r>
            <a:r>
              <a:rPr lang="en-US" b="0" dirty="0">
                <a:solidFill>
                  <a:srgbClr val="569CD6"/>
                </a:solidFill>
                <a:effectLst/>
                <a:latin typeface="Menlo" panose="020B0609030804020204" pitchFamily="49" charset="0"/>
              </a:rPr>
              <a:t> driven by structural similarities of seemingly unrelated </a:t>
            </a:r>
            <a:r>
              <a:rPr lang="en-US" b="0" dirty="0" err="1">
                <a:solidFill>
                  <a:srgbClr val="569CD6"/>
                </a:solidFill>
                <a:effectLst/>
                <a:latin typeface="Menlo" panose="020B0609030804020204" pitchFamily="49" charset="0"/>
              </a:rPr>
              <a:t>pMHCs</a:t>
            </a:r>
            <a:r>
              <a:rPr lang="en-US" b="0" dirty="0">
                <a:solidFill>
                  <a:srgbClr val="569CD6"/>
                </a:solidFill>
                <a:effectLst/>
                <a:latin typeface="Menlo" panose="020B0609030804020204" pitchFamily="49" charset="0"/>
              </a:rPr>
              <a:t> (by sequence)</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The promising link among tumor mutational burden, immune-related adverse events, and immune checkpoint inhibitors efficacy in SCLC</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can see same clonotypes of T cells reactive against tumor and self in </a:t>
            </a:r>
            <a:r>
              <a:rPr lang="en-US" b="0" dirty="0" err="1">
                <a:solidFill>
                  <a:srgbClr val="569CD6"/>
                </a:solidFill>
                <a:effectLst/>
                <a:latin typeface="Menlo" panose="020B0609030804020204" pitchFamily="49" charset="0"/>
              </a:rPr>
              <a:t>irAEs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sub</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RM</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sub</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cells locally expanded in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-dermatitis and -colitis</a:t>
            </a: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5</a:t>
            </a:fld>
            <a:endParaRPr lang="en-US"/>
          </a:p>
        </p:txBody>
      </p:sp>
    </p:spTree>
    <p:extLst>
      <p:ext uri="{BB962C8B-B14F-4D97-AF65-F5344CB8AC3E}">
        <p14:creationId xmlns:p14="http://schemas.microsoft.com/office/powerpoint/2010/main" val="1884338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Initially thought that </a:t>
            </a:r>
            <a:r>
              <a:rPr lang="en-US" dirty="0"/>
              <a:t>more germline-like TCRs might be more cross-reactive as they have lower sequence complexity</a:t>
            </a:r>
            <a:r>
              <a:rPr lang="en-US" b="0" dirty="0"/>
              <a:t>, NOT due to </a:t>
            </a:r>
            <a:r>
              <a:rPr lang="en-US" dirty="0"/>
              <a:t>a more diverse repertoire and may be more likely to react with self-antigen as I tested this (diversity between top/bot </a:t>
            </a:r>
            <a:r>
              <a:rPr lang="en-US" dirty="0" err="1"/>
              <a:t>pgen</a:t>
            </a:r>
            <a:r>
              <a:rPr lang="en-US" dirty="0"/>
              <a:t>)…</a:t>
            </a:r>
            <a:endParaRPr lang="en-US" b="0" dirty="0"/>
          </a:p>
          <a:p>
            <a:endParaRPr lang="en-US" b="0" dirty="0"/>
          </a:p>
          <a:p>
            <a:r>
              <a:rPr lang="en-US" b="0" dirty="0"/>
              <a:t>Hydrophobicity: more hydrophobic TCRs might be more cross-reactive as they allow more alternative contacts</a:t>
            </a: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Entropic contributions and the influence of the hydrophobic environment in promiscuous protein-protein association</a:t>
            </a:r>
            <a:r>
              <a:rPr lang="en-US" b="0" i="0" u="none" strike="noStrike" dirty="0">
                <a:solidFill>
                  <a:srgbClr val="1F1F1F"/>
                </a:solidFill>
                <a:effectLst/>
                <a:latin typeface="ElsevierGulliver"/>
              </a:rPr>
              <a:t>: </a:t>
            </a:r>
            <a:r>
              <a:rPr lang="en-US" b="0" dirty="0">
                <a:solidFill>
                  <a:srgbClr val="569CD6"/>
                </a:solidFill>
                <a:effectLst/>
                <a:latin typeface="Menlo" panose="020B0609030804020204" pitchFamily="49" charset="0"/>
              </a:rPr>
              <a:t>interface demonstrates promiscuity in part due to the number of interactions this hydrophobic interface allows, which allows many alternative contacts (increased entropy, drives forward binding) with other binding partners hence promiscuity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Repertoire analyses reveal T cell receptor sequence features that influence T cell fate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TRB CDR3 hydrophobicity promotes reactivity to self-peptides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Functionally specialized human CD4</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T cell subsets express physiochemically distinct TCRs</a:t>
            </a:r>
            <a:r>
              <a:rPr lang="en-US" b="0" dirty="0">
                <a:solidFill>
                  <a:srgbClr val="CCCCCC"/>
                </a:solidFill>
                <a:effectLst/>
                <a:latin typeface="Menlo" panose="020B0609030804020204" pitchFamily="49" charset="0"/>
              </a:rPr>
              <a:t>: longer CDR3s might promote </a:t>
            </a:r>
            <a:r>
              <a:rPr lang="en-US" b="0" dirty="0" err="1">
                <a:solidFill>
                  <a:srgbClr val="CCCCCC"/>
                </a:solidFill>
                <a:effectLst/>
                <a:latin typeface="Menlo" panose="020B0609030804020204" pitchFamily="49" charset="0"/>
              </a:rPr>
              <a:t>crossreactivity</a:t>
            </a: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6</a:t>
            </a:fld>
            <a:endParaRPr lang="en-US"/>
          </a:p>
        </p:txBody>
      </p:sp>
    </p:spTree>
    <p:extLst>
      <p:ext uri="{BB962C8B-B14F-4D97-AF65-F5344CB8AC3E}">
        <p14:creationId xmlns:p14="http://schemas.microsoft.com/office/powerpoint/2010/main" val="32980934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Stress recency! 2022!</a:t>
            </a:r>
          </a:p>
        </p:txBody>
      </p:sp>
      <p:sp>
        <p:nvSpPr>
          <p:cNvPr id="4" name="Slide Number Placeholder 3"/>
          <p:cNvSpPr>
            <a:spLocks noGrp="1"/>
          </p:cNvSpPr>
          <p:nvPr>
            <p:ph type="sldNum" sz="quarter" idx="5"/>
          </p:nvPr>
        </p:nvSpPr>
        <p:spPr/>
        <p:txBody>
          <a:bodyPr/>
          <a:lstStyle/>
          <a:p>
            <a:fld id="{061BAA8C-FDC6-D345-B4E0-3B02449209FB}" type="slidenum">
              <a:rPr lang="en-US" smtClean="0"/>
              <a:t>7</a:t>
            </a:fld>
            <a:endParaRPr lang="en-US"/>
          </a:p>
        </p:txBody>
      </p:sp>
    </p:spTree>
    <p:extLst>
      <p:ext uri="{BB962C8B-B14F-4D97-AF65-F5344CB8AC3E}">
        <p14:creationId xmlns:p14="http://schemas.microsoft.com/office/powerpoint/2010/main" val="37215833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Gloss over 1-7</a:t>
            </a:r>
          </a:p>
          <a:p>
            <a:endParaRPr lang="en-US" dirty="0"/>
          </a:p>
          <a:p>
            <a:r>
              <a:rPr lang="en-US" dirty="0"/>
              <a:t>QC:</a:t>
            </a:r>
          </a:p>
          <a:p>
            <a:pPr marL="914400" lvl="1" indent="-457200">
              <a:buFont typeface="+mj-lt"/>
              <a:buAutoNum type="alphaLcParenR"/>
            </a:pPr>
            <a:r>
              <a:rPr lang="en-US" dirty="0"/>
              <a:t>Mitochondrial RNA &lt; 15%</a:t>
            </a:r>
          </a:p>
          <a:p>
            <a:pPr marL="914400" lvl="1" indent="-457200">
              <a:buFont typeface="+mj-lt"/>
              <a:buAutoNum type="alphaLcParenR"/>
            </a:pPr>
            <a:r>
              <a:rPr lang="en-US" dirty="0"/>
              <a:t>&gt; 500 unique RNAs/cell</a:t>
            </a:r>
          </a:p>
        </p:txBody>
      </p:sp>
      <p:sp>
        <p:nvSpPr>
          <p:cNvPr id="4" name="Slide Number Placeholder 3"/>
          <p:cNvSpPr>
            <a:spLocks noGrp="1"/>
          </p:cNvSpPr>
          <p:nvPr>
            <p:ph type="sldNum" sz="quarter" idx="5"/>
          </p:nvPr>
        </p:nvSpPr>
        <p:spPr/>
        <p:txBody>
          <a:bodyPr/>
          <a:lstStyle/>
          <a:p>
            <a:fld id="{061BAA8C-FDC6-D345-B4E0-3B02449209FB}" type="slidenum">
              <a:rPr lang="en-US" smtClean="0"/>
              <a:t>8</a:t>
            </a:fld>
            <a:endParaRPr lang="en-US"/>
          </a:p>
        </p:txBody>
      </p:sp>
    </p:spTree>
    <p:extLst>
      <p:ext uri="{BB962C8B-B14F-4D97-AF65-F5344CB8AC3E}">
        <p14:creationId xmlns:p14="http://schemas.microsoft.com/office/powerpoint/2010/main" val="31384160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err="1">
                <a:solidFill>
                  <a:srgbClr val="212121"/>
                </a:solidFill>
                <a:effectLst/>
                <a:latin typeface="Cambria" panose="02040503050406030204" pitchFamily="18" charset="0"/>
              </a:rPr>
              <a:t>Downsampled</a:t>
            </a:r>
            <a:endParaRPr lang="en-US" b="0" i="0" u="none" strike="noStrike" dirty="0">
              <a:solidFill>
                <a:srgbClr val="212121"/>
              </a:solidFill>
              <a:effectLst/>
              <a:latin typeface="Cambria" panose="02040503050406030204" pitchFamily="18" charset="0"/>
            </a:endParaRPr>
          </a:p>
          <a:p>
            <a:endParaRPr lang="en-US" b="0" i="0" u="none" strike="noStrike" dirty="0">
              <a:solidFill>
                <a:srgbClr val="212121"/>
              </a:solidFill>
              <a:effectLst/>
              <a:latin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only a small portion of an antigen is needed to be recognized by a TCR (8-10 amino acids for MHCI, 14-18 for MHCII, does this mean that CD8</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T cells might be more cross-reactive?)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T cell repertoire analysis and metrics of diversity and clonality</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CDR1-2 contact MHC and CDR3 contacts peptide is the general rule, but CDR1</a:t>
            </a:r>
            <a:r>
              <a:rPr lang="el-GR" b="0" dirty="0">
                <a:solidFill>
                  <a:srgbClr val="569CD6"/>
                </a:solidFill>
                <a:effectLst/>
                <a:latin typeface="Menlo" panose="020B0609030804020204" pitchFamily="49" charset="0"/>
              </a:rPr>
              <a:t>α </a:t>
            </a:r>
            <a:r>
              <a:rPr lang="en-US" b="0" dirty="0">
                <a:solidFill>
                  <a:srgbClr val="569CD6"/>
                </a:solidFill>
                <a:effectLst/>
                <a:latin typeface="Menlo" panose="020B0609030804020204" pitchFamily="49" charset="0"/>
              </a:rPr>
              <a:t>also contacts peptide and CDR3</a:t>
            </a:r>
            <a:r>
              <a:rPr lang="el-GR" b="0" dirty="0">
                <a:solidFill>
                  <a:srgbClr val="569CD6"/>
                </a:solidFill>
                <a:effectLst/>
                <a:latin typeface="Menlo" panose="020B0609030804020204" pitchFamily="49" charset="0"/>
              </a:rPr>
              <a:t>β </a:t>
            </a:r>
            <a:r>
              <a:rPr lang="en-US" b="0" dirty="0">
                <a:solidFill>
                  <a:srgbClr val="569CD6"/>
                </a:solidFill>
                <a:effectLst/>
                <a:latin typeface="Menlo" panose="020B0609030804020204" pitchFamily="49" charset="0"/>
              </a:rPr>
              <a:t>doesn't contact peptide too much</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1F1F1F"/>
                </a:solidFill>
                <a:effectLst/>
                <a:latin typeface="ElsevierGulliver"/>
              </a:rPr>
              <a:t>The length of the CDR3 loop greatly influences its shape and ability to fold both on itself and in the company of others loops such as the CDR1 and CDR2 (</a:t>
            </a:r>
            <a:r>
              <a:rPr lang="en-US" b="0" i="0" u="none" strike="noStrike" dirty="0">
                <a:solidFill>
                  <a:srgbClr val="0272B1"/>
                </a:solidFill>
                <a:effectLst/>
                <a:latin typeface="ElsevierGulliver"/>
                <a:hlinkClick r:id="rId3"/>
              </a:rPr>
              <a:t>Davis et al., 1998</a:t>
            </a:r>
            <a:r>
              <a:rPr lang="en-US" b="0" i="0" u="none" strike="noStrike" dirty="0">
                <a:solidFill>
                  <a:srgbClr val="1F1F1F"/>
                </a:solidFill>
                <a:effectLst/>
                <a:latin typeface="ElsevierGulliver"/>
              </a:rPr>
              <a:t>, </a:t>
            </a:r>
            <a:r>
              <a:rPr lang="en-US" b="0" i="0" u="none" strike="noStrike" dirty="0">
                <a:solidFill>
                  <a:srgbClr val="0272B1"/>
                </a:solidFill>
                <a:effectLst/>
                <a:latin typeface="ElsevierGulliver"/>
                <a:hlinkClick r:id="rId4"/>
              </a:rPr>
              <a:t>Wu et al., 2002</a:t>
            </a:r>
            <a:r>
              <a:rPr lang="en-US" b="0" i="0" u="none" strike="noStrike" dirty="0">
                <a:solidFill>
                  <a:srgbClr val="1F1F1F"/>
                </a:solidFill>
                <a:effectLst/>
                <a:latin typeface="ElsevierGulliver"/>
              </a:rPr>
              <a:t>): https://</a:t>
            </a:r>
            <a:r>
              <a:rPr lang="en-US" b="0" i="0" u="none" strike="noStrike" dirty="0" err="1">
                <a:solidFill>
                  <a:srgbClr val="1F1F1F"/>
                </a:solidFill>
                <a:effectLst/>
                <a:latin typeface="ElsevierGulliver"/>
              </a:rPr>
              <a:t>www.sciencedirect.com</a:t>
            </a:r>
            <a:r>
              <a:rPr lang="en-US" b="0" i="0" u="none" strike="noStrike" dirty="0">
                <a:solidFill>
                  <a:srgbClr val="1F1F1F"/>
                </a:solidFill>
                <a:effectLst/>
                <a:latin typeface="ElsevierGulliver"/>
              </a:rPr>
              <a:t>/science/article/</a:t>
            </a:r>
            <a:r>
              <a:rPr lang="en-US" b="0" i="0" u="none" strike="noStrike" dirty="0" err="1">
                <a:solidFill>
                  <a:srgbClr val="1F1F1F"/>
                </a:solidFill>
                <a:effectLst/>
                <a:latin typeface="ElsevierGulliver"/>
              </a:rPr>
              <a:t>pii</a:t>
            </a:r>
            <a:r>
              <a:rPr lang="en-US" b="0" i="0" u="none" strike="noStrike" dirty="0">
                <a:solidFill>
                  <a:srgbClr val="1F1F1F"/>
                </a:solidFill>
                <a:effectLst/>
                <a:latin typeface="ElsevierGulliver"/>
              </a:rPr>
              <a:t>/S0161589006002148?via%3Dihub</a:t>
            </a: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9</a:t>
            </a:fld>
            <a:endParaRPr lang="en-US"/>
          </a:p>
        </p:txBody>
      </p:sp>
    </p:spTree>
    <p:extLst>
      <p:ext uri="{BB962C8B-B14F-4D97-AF65-F5344CB8AC3E}">
        <p14:creationId xmlns:p14="http://schemas.microsoft.com/office/powerpoint/2010/main" val="1314077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A0F7D-5E7F-36F4-9F81-EF599E35146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DED1C0-FB6E-DBC2-BB7B-A07A8B8C6E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1248A5-ED33-A395-C545-863D489082CB}"/>
              </a:ext>
            </a:extLst>
          </p:cNvPr>
          <p:cNvSpPr>
            <a:spLocks noGrp="1"/>
          </p:cNvSpPr>
          <p:nvPr>
            <p:ph type="dt" sz="half" idx="10"/>
          </p:nvPr>
        </p:nvSpPr>
        <p:spPr/>
        <p:txBody>
          <a:bodyPr/>
          <a:lstStyle/>
          <a:p>
            <a:fld id="{80FC6068-BAFB-FC44-B9D8-F4B3BB105DE6}" type="datetimeFigureOut">
              <a:rPr lang="en-US" smtClean="0"/>
              <a:t>12/7/23</a:t>
            </a:fld>
            <a:endParaRPr lang="en-US"/>
          </a:p>
        </p:txBody>
      </p:sp>
      <p:sp>
        <p:nvSpPr>
          <p:cNvPr id="5" name="Footer Placeholder 4">
            <a:extLst>
              <a:ext uri="{FF2B5EF4-FFF2-40B4-BE49-F238E27FC236}">
                <a16:creationId xmlns:a16="http://schemas.microsoft.com/office/drawing/2014/main" id="{2743415C-01E8-47C5-572D-4511E69EAC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5A6B2E-FEFC-BE4D-184F-95A8F620254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4094663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1A8C1-9166-7DEA-3D13-364B260325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0E891F6-3DD4-9F59-F743-141E6B34C2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2D971C-42DE-4D59-B5E8-CB9F8BDA810B}"/>
              </a:ext>
            </a:extLst>
          </p:cNvPr>
          <p:cNvSpPr>
            <a:spLocks noGrp="1"/>
          </p:cNvSpPr>
          <p:nvPr>
            <p:ph type="dt" sz="half" idx="10"/>
          </p:nvPr>
        </p:nvSpPr>
        <p:spPr/>
        <p:txBody>
          <a:bodyPr/>
          <a:lstStyle/>
          <a:p>
            <a:fld id="{80FC6068-BAFB-FC44-B9D8-F4B3BB105DE6}" type="datetimeFigureOut">
              <a:rPr lang="en-US" smtClean="0"/>
              <a:t>12/7/23</a:t>
            </a:fld>
            <a:endParaRPr lang="en-US"/>
          </a:p>
        </p:txBody>
      </p:sp>
      <p:sp>
        <p:nvSpPr>
          <p:cNvPr id="5" name="Footer Placeholder 4">
            <a:extLst>
              <a:ext uri="{FF2B5EF4-FFF2-40B4-BE49-F238E27FC236}">
                <a16:creationId xmlns:a16="http://schemas.microsoft.com/office/drawing/2014/main" id="{FC63F9F1-DE9A-F9DE-EAFD-B0DFFE41D5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231984-6BB3-B8D1-B86C-A5F5D111F081}"/>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49052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B23516-DDDD-3784-0552-177E497A06B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F697A8E-2FDE-2B20-22F2-4D8FEC2535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CF9A34-1E50-8AA9-2B91-F89D7D9ADECE}"/>
              </a:ext>
            </a:extLst>
          </p:cNvPr>
          <p:cNvSpPr>
            <a:spLocks noGrp="1"/>
          </p:cNvSpPr>
          <p:nvPr>
            <p:ph type="dt" sz="half" idx="10"/>
          </p:nvPr>
        </p:nvSpPr>
        <p:spPr/>
        <p:txBody>
          <a:bodyPr/>
          <a:lstStyle/>
          <a:p>
            <a:fld id="{80FC6068-BAFB-FC44-B9D8-F4B3BB105DE6}" type="datetimeFigureOut">
              <a:rPr lang="en-US" smtClean="0"/>
              <a:t>12/7/23</a:t>
            </a:fld>
            <a:endParaRPr lang="en-US"/>
          </a:p>
        </p:txBody>
      </p:sp>
      <p:sp>
        <p:nvSpPr>
          <p:cNvPr id="5" name="Footer Placeholder 4">
            <a:extLst>
              <a:ext uri="{FF2B5EF4-FFF2-40B4-BE49-F238E27FC236}">
                <a16:creationId xmlns:a16="http://schemas.microsoft.com/office/drawing/2014/main" id="{29838F2E-F3E3-41D2-928E-A5A5C5A9EA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F051A6-42D7-6FD1-A39C-1A9D872605F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600043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0D417-C050-FC78-7FA1-8F4FEBDADDE6}"/>
              </a:ext>
            </a:extLst>
          </p:cNvPr>
          <p:cNvSpPr>
            <a:spLocks noGrp="1"/>
          </p:cNvSpPr>
          <p:nvPr>
            <p:ph type="title"/>
          </p:nvPr>
        </p:nvSpPr>
        <p:spPr/>
        <p:txBody>
          <a:bodyPr>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87DC6D99-F150-E151-9944-EC18F88D5E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5B6A25-9951-8888-987C-428D29B4F66D}"/>
              </a:ext>
            </a:extLst>
          </p:cNvPr>
          <p:cNvSpPr>
            <a:spLocks noGrp="1"/>
          </p:cNvSpPr>
          <p:nvPr>
            <p:ph type="dt" sz="half" idx="10"/>
          </p:nvPr>
        </p:nvSpPr>
        <p:spPr/>
        <p:txBody>
          <a:bodyPr/>
          <a:lstStyle/>
          <a:p>
            <a:fld id="{80FC6068-BAFB-FC44-B9D8-F4B3BB105DE6}" type="datetimeFigureOut">
              <a:rPr lang="en-US" smtClean="0"/>
              <a:t>12/7/23</a:t>
            </a:fld>
            <a:endParaRPr lang="en-US"/>
          </a:p>
        </p:txBody>
      </p:sp>
      <p:sp>
        <p:nvSpPr>
          <p:cNvPr id="5" name="Footer Placeholder 4">
            <a:extLst>
              <a:ext uri="{FF2B5EF4-FFF2-40B4-BE49-F238E27FC236}">
                <a16:creationId xmlns:a16="http://schemas.microsoft.com/office/drawing/2014/main" id="{2CAF9CFE-9F4D-528A-7686-0A2246036D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673BFF-54D4-048B-EE52-7763A173CA4B}"/>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976245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0DFAE-AE61-986E-EB48-20ABE234DC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313BE9-938E-A674-EA2C-FF6D5D38CA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1A39E9E-D557-CC11-64C0-D157AF760ED5}"/>
              </a:ext>
            </a:extLst>
          </p:cNvPr>
          <p:cNvSpPr>
            <a:spLocks noGrp="1"/>
          </p:cNvSpPr>
          <p:nvPr>
            <p:ph type="dt" sz="half" idx="10"/>
          </p:nvPr>
        </p:nvSpPr>
        <p:spPr/>
        <p:txBody>
          <a:bodyPr/>
          <a:lstStyle/>
          <a:p>
            <a:fld id="{80FC6068-BAFB-FC44-B9D8-F4B3BB105DE6}" type="datetimeFigureOut">
              <a:rPr lang="en-US" smtClean="0"/>
              <a:t>12/7/23</a:t>
            </a:fld>
            <a:endParaRPr lang="en-US"/>
          </a:p>
        </p:txBody>
      </p:sp>
      <p:sp>
        <p:nvSpPr>
          <p:cNvPr id="5" name="Footer Placeholder 4">
            <a:extLst>
              <a:ext uri="{FF2B5EF4-FFF2-40B4-BE49-F238E27FC236}">
                <a16:creationId xmlns:a16="http://schemas.microsoft.com/office/drawing/2014/main" id="{477E4CE7-D734-F13F-D984-659B982EDF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1CBBA3-424C-85A5-38AF-F225EA0AB30F}"/>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38151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8789D-121E-B661-3E95-72AE4B6AF9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5543FC-ECEC-2DDE-0104-106A3A492E5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C5FD3F-C10F-8AA1-70B7-401B1B23B2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FD7327-0686-96B1-9475-2555F8CC9C0F}"/>
              </a:ext>
            </a:extLst>
          </p:cNvPr>
          <p:cNvSpPr>
            <a:spLocks noGrp="1"/>
          </p:cNvSpPr>
          <p:nvPr>
            <p:ph type="dt" sz="half" idx="10"/>
          </p:nvPr>
        </p:nvSpPr>
        <p:spPr/>
        <p:txBody>
          <a:bodyPr/>
          <a:lstStyle/>
          <a:p>
            <a:fld id="{80FC6068-BAFB-FC44-B9D8-F4B3BB105DE6}" type="datetimeFigureOut">
              <a:rPr lang="en-US" smtClean="0"/>
              <a:t>12/7/23</a:t>
            </a:fld>
            <a:endParaRPr lang="en-US"/>
          </a:p>
        </p:txBody>
      </p:sp>
      <p:sp>
        <p:nvSpPr>
          <p:cNvPr id="6" name="Footer Placeholder 5">
            <a:extLst>
              <a:ext uri="{FF2B5EF4-FFF2-40B4-BE49-F238E27FC236}">
                <a16:creationId xmlns:a16="http://schemas.microsoft.com/office/drawing/2014/main" id="{41E34DDF-D8E7-3F6C-CB8F-FDF6E7090E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288B5A-00ED-82FA-1738-C85CB61805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24402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78C69-B515-DF53-BCFA-D550EC94B34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D94B141-38A1-BE22-A013-A82CC67060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834C5C-0EE0-3A42-5D11-435E37A5F3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3B2EF9-C19C-EDC6-8B3D-580FBC45C7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01659E9-2F87-CFC4-B465-08D2316CBA5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1C4E6FC-2E10-A26A-D4C3-794777D19DF0}"/>
              </a:ext>
            </a:extLst>
          </p:cNvPr>
          <p:cNvSpPr>
            <a:spLocks noGrp="1"/>
          </p:cNvSpPr>
          <p:nvPr>
            <p:ph type="dt" sz="half" idx="10"/>
          </p:nvPr>
        </p:nvSpPr>
        <p:spPr/>
        <p:txBody>
          <a:bodyPr/>
          <a:lstStyle/>
          <a:p>
            <a:fld id="{80FC6068-BAFB-FC44-B9D8-F4B3BB105DE6}" type="datetimeFigureOut">
              <a:rPr lang="en-US" smtClean="0"/>
              <a:t>12/7/23</a:t>
            </a:fld>
            <a:endParaRPr lang="en-US"/>
          </a:p>
        </p:txBody>
      </p:sp>
      <p:sp>
        <p:nvSpPr>
          <p:cNvPr id="8" name="Footer Placeholder 7">
            <a:extLst>
              <a:ext uri="{FF2B5EF4-FFF2-40B4-BE49-F238E27FC236}">
                <a16:creationId xmlns:a16="http://schemas.microsoft.com/office/drawing/2014/main" id="{3CA50073-47FA-8CFF-0617-48785954C75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3760F9F-3E51-C58C-0BF6-C86FF2980C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762073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1D032-26A5-7A2D-F678-56393EC3DF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298E989-75F8-BB02-B82D-11FAC5E175A1}"/>
              </a:ext>
            </a:extLst>
          </p:cNvPr>
          <p:cNvSpPr>
            <a:spLocks noGrp="1"/>
          </p:cNvSpPr>
          <p:nvPr>
            <p:ph type="dt" sz="half" idx="10"/>
          </p:nvPr>
        </p:nvSpPr>
        <p:spPr/>
        <p:txBody>
          <a:bodyPr/>
          <a:lstStyle/>
          <a:p>
            <a:fld id="{80FC6068-BAFB-FC44-B9D8-F4B3BB105DE6}" type="datetimeFigureOut">
              <a:rPr lang="en-US" smtClean="0"/>
              <a:t>12/7/23</a:t>
            </a:fld>
            <a:endParaRPr lang="en-US"/>
          </a:p>
        </p:txBody>
      </p:sp>
      <p:sp>
        <p:nvSpPr>
          <p:cNvPr id="4" name="Footer Placeholder 3">
            <a:extLst>
              <a:ext uri="{FF2B5EF4-FFF2-40B4-BE49-F238E27FC236}">
                <a16:creationId xmlns:a16="http://schemas.microsoft.com/office/drawing/2014/main" id="{B09B5C66-E958-649A-5675-A662F06A09D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254FA4-DFC4-646F-60E5-DECF271B37C6}"/>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265848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104E65-08BD-6907-1F8C-723793CBF8E7}"/>
              </a:ext>
            </a:extLst>
          </p:cNvPr>
          <p:cNvSpPr>
            <a:spLocks noGrp="1"/>
          </p:cNvSpPr>
          <p:nvPr>
            <p:ph type="dt" sz="half" idx="10"/>
          </p:nvPr>
        </p:nvSpPr>
        <p:spPr/>
        <p:txBody>
          <a:bodyPr/>
          <a:lstStyle/>
          <a:p>
            <a:fld id="{80FC6068-BAFB-FC44-B9D8-F4B3BB105DE6}" type="datetimeFigureOut">
              <a:rPr lang="en-US" smtClean="0"/>
              <a:t>12/7/23</a:t>
            </a:fld>
            <a:endParaRPr lang="en-US"/>
          </a:p>
        </p:txBody>
      </p:sp>
      <p:sp>
        <p:nvSpPr>
          <p:cNvPr id="3" name="Footer Placeholder 2">
            <a:extLst>
              <a:ext uri="{FF2B5EF4-FFF2-40B4-BE49-F238E27FC236}">
                <a16:creationId xmlns:a16="http://schemas.microsoft.com/office/drawing/2014/main" id="{D661CC75-33DA-B1F6-96AF-CBB14805904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4C4FFB-D0D0-31DD-44BD-B3E7ED184A2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4191600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C42D8-1021-2C9E-5F09-32FDF65E28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80913F2-059D-752E-A400-647BBF8303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021D53-A503-B148-BD5E-C4D870B455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A35AFC-61BE-1793-693C-F41CB363D2C2}"/>
              </a:ext>
            </a:extLst>
          </p:cNvPr>
          <p:cNvSpPr>
            <a:spLocks noGrp="1"/>
          </p:cNvSpPr>
          <p:nvPr>
            <p:ph type="dt" sz="half" idx="10"/>
          </p:nvPr>
        </p:nvSpPr>
        <p:spPr/>
        <p:txBody>
          <a:bodyPr/>
          <a:lstStyle/>
          <a:p>
            <a:fld id="{80FC6068-BAFB-FC44-B9D8-F4B3BB105DE6}" type="datetimeFigureOut">
              <a:rPr lang="en-US" smtClean="0"/>
              <a:t>12/7/23</a:t>
            </a:fld>
            <a:endParaRPr lang="en-US"/>
          </a:p>
        </p:txBody>
      </p:sp>
      <p:sp>
        <p:nvSpPr>
          <p:cNvPr id="6" name="Footer Placeholder 5">
            <a:extLst>
              <a:ext uri="{FF2B5EF4-FFF2-40B4-BE49-F238E27FC236}">
                <a16:creationId xmlns:a16="http://schemas.microsoft.com/office/drawing/2014/main" id="{547AF21D-5FB2-4C84-EB29-6F451F34E4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A1F816-AD91-E8D2-EBCE-8DA1C28AEDE9}"/>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686751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80EA5-70CB-2324-481C-69CB3F6168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61C042-20F1-9842-172C-4C7DD2B9BC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7864F1-02BA-BDF6-6C2A-9632A1AEAA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9DEC45-E803-35C8-EB66-A31C5C60D9B9}"/>
              </a:ext>
            </a:extLst>
          </p:cNvPr>
          <p:cNvSpPr>
            <a:spLocks noGrp="1"/>
          </p:cNvSpPr>
          <p:nvPr>
            <p:ph type="dt" sz="half" idx="10"/>
          </p:nvPr>
        </p:nvSpPr>
        <p:spPr/>
        <p:txBody>
          <a:bodyPr/>
          <a:lstStyle/>
          <a:p>
            <a:fld id="{80FC6068-BAFB-FC44-B9D8-F4B3BB105DE6}" type="datetimeFigureOut">
              <a:rPr lang="en-US" smtClean="0"/>
              <a:t>12/7/23</a:t>
            </a:fld>
            <a:endParaRPr lang="en-US"/>
          </a:p>
        </p:txBody>
      </p:sp>
      <p:sp>
        <p:nvSpPr>
          <p:cNvPr id="6" name="Footer Placeholder 5">
            <a:extLst>
              <a:ext uri="{FF2B5EF4-FFF2-40B4-BE49-F238E27FC236}">
                <a16:creationId xmlns:a16="http://schemas.microsoft.com/office/drawing/2014/main" id="{E53A919A-3F80-FD6A-344C-529C0DA691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0F0D72-1C3C-A33E-99F8-116B63BA412E}"/>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520221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30EAE4-2EA3-240E-FA0D-88C1D97D8B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9875C67-A2AC-C558-C959-8951B3D76B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EED394-34D6-0BC7-0954-31A6D6795B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FC6068-BAFB-FC44-B9D8-F4B3BB105DE6}" type="datetimeFigureOut">
              <a:rPr lang="en-US" smtClean="0"/>
              <a:t>12/7/23</a:t>
            </a:fld>
            <a:endParaRPr lang="en-US"/>
          </a:p>
        </p:txBody>
      </p:sp>
      <p:sp>
        <p:nvSpPr>
          <p:cNvPr id="5" name="Footer Placeholder 4">
            <a:extLst>
              <a:ext uri="{FF2B5EF4-FFF2-40B4-BE49-F238E27FC236}">
                <a16:creationId xmlns:a16="http://schemas.microsoft.com/office/drawing/2014/main" id="{7F19F240-BF3F-ED66-6361-3871855837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A1740C0-6F4C-5793-2DBF-B20945C2C9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DF6216-3A53-0949-804D-38F3812E90E8}" type="slidenum">
              <a:rPr lang="en-US" smtClean="0"/>
              <a:t>‹#›</a:t>
            </a:fld>
            <a:endParaRPr lang="en-US"/>
          </a:p>
        </p:txBody>
      </p:sp>
    </p:spTree>
    <p:extLst>
      <p:ext uri="{BB962C8B-B14F-4D97-AF65-F5344CB8AC3E}">
        <p14:creationId xmlns:p14="http://schemas.microsoft.com/office/powerpoint/2010/main" val="715738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F98DB-DE2C-07D3-123C-E9582F858925}"/>
              </a:ext>
            </a:extLst>
          </p:cNvPr>
          <p:cNvSpPr>
            <a:spLocks noGrp="1"/>
          </p:cNvSpPr>
          <p:nvPr>
            <p:ph type="ctrTitle"/>
          </p:nvPr>
        </p:nvSpPr>
        <p:spPr/>
        <p:txBody>
          <a:bodyPr>
            <a:normAutofit/>
          </a:bodyPr>
          <a:lstStyle/>
          <a:p>
            <a:r>
              <a:rPr lang="en-US" sz="4400" dirty="0"/>
              <a:t>NCI update</a:t>
            </a:r>
          </a:p>
        </p:txBody>
      </p:sp>
      <p:sp>
        <p:nvSpPr>
          <p:cNvPr id="3" name="Subtitle 2">
            <a:extLst>
              <a:ext uri="{FF2B5EF4-FFF2-40B4-BE49-F238E27FC236}">
                <a16:creationId xmlns:a16="http://schemas.microsoft.com/office/drawing/2014/main" id="{C22C488F-513A-E9AC-F871-02135EAB1B73}"/>
              </a:ext>
            </a:extLst>
          </p:cNvPr>
          <p:cNvSpPr>
            <a:spLocks noGrp="1"/>
          </p:cNvSpPr>
          <p:nvPr>
            <p:ph type="subTitle" idx="1"/>
          </p:nvPr>
        </p:nvSpPr>
        <p:spPr/>
        <p:txBody>
          <a:bodyPr/>
          <a:lstStyle/>
          <a:p>
            <a:r>
              <a:rPr lang="en-US" dirty="0"/>
              <a:t>12 12 2023</a:t>
            </a:r>
          </a:p>
          <a:p>
            <a:r>
              <a:rPr lang="en-US" dirty="0"/>
              <a:t>Ty Bottorff</a:t>
            </a:r>
          </a:p>
        </p:txBody>
      </p:sp>
    </p:spTree>
    <p:extLst>
      <p:ext uri="{BB962C8B-B14F-4D97-AF65-F5344CB8AC3E}">
        <p14:creationId xmlns:p14="http://schemas.microsoft.com/office/powerpoint/2010/main" val="39223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627A714F-2F32-E495-D80A-09FBB8CB96ED}"/>
              </a:ext>
            </a:extLst>
          </p:cNvPr>
          <p:cNvPicPr>
            <a:picLocks noChangeAspect="1"/>
          </p:cNvPicPr>
          <p:nvPr/>
        </p:nvPicPr>
        <p:blipFill>
          <a:blip r:embed="rId3"/>
          <a:stretch>
            <a:fillRect/>
          </a:stretch>
        </p:blipFill>
        <p:spPr>
          <a:xfrm>
            <a:off x="2060177" y="1661056"/>
            <a:ext cx="7772400" cy="4533900"/>
          </a:xfrm>
          <a:prstGeom prst="rect">
            <a:avLst/>
          </a:prstGeom>
        </p:spPr>
      </p:pic>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Private CD8 TEM TRBs less germline-like in those developing </a:t>
            </a:r>
            <a:r>
              <a:rPr lang="en-US" dirty="0" err="1"/>
              <a:t>irAEs</a:t>
            </a:r>
            <a:endParaRPr lang="en-US" dirty="0"/>
          </a:p>
        </p:txBody>
      </p:sp>
      <p:sp>
        <p:nvSpPr>
          <p:cNvPr id="32" name="TextBox 31">
            <a:extLst>
              <a:ext uri="{FF2B5EF4-FFF2-40B4-BE49-F238E27FC236}">
                <a16:creationId xmlns:a16="http://schemas.microsoft.com/office/drawing/2014/main" id="{3A388951-BAB4-7F25-2462-0E790BF12044}"/>
              </a:ext>
            </a:extLst>
          </p:cNvPr>
          <p:cNvSpPr txBox="1"/>
          <p:nvPr/>
        </p:nvSpPr>
        <p:spPr>
          <a:xfrm>
            <a:off x="2392967" y="6473062"/>
            <a:ext cx="6777817" cy="369332"/>
          </a:xfrm>
          <a:prstGeom prst="rect">
            <a:avLst/>
          </a:prstGeom>
          <a:noFill/>
        </p:spPr>
        <p:txBody>
          <a:bodyPr wrap="none" rtlCol="0">
            <a:spAutoFit/>
          </a:bodyPr>
          <a:lstStyle/>
          <a:p>
            <a:r>
              <a:rPr lang="en-US" dirty="0"/>
              <a:t>Wilcoxon rank sum test.</a:t>
            </a:r>
            <a:r>
              <a:rPr lang="en-US" dirty="0">
                <a:latin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padj</a:t>
            </a:r>
            <a:r>
              <a:rPr lang="en-US" sz="1800" dirty="0">
                <a:effectLst/>
                <a:latin typeface="Calibri" panose="020F0502020204030204" pitchFamily="34" charset="0"/>
                <a:ea typeface="Calibri" panose="020F0502020204030204" pitchFamily="34" charset="0"/>
                <a:cs typeface="Times New Roman" panose="02020603050405020304" pitchFamily="18" charset="0"/>
              </a:rPr>
              <a:t> &lt;1e-4; **,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padj</a:t>
            </a:r>
            <a:r>
              <a:rPr lang="en-US" sz="1800" dirty="0">
                <a:effectLst/>
                <a:latin typeface="Calibri" panose="020F0502020204030204" pitchFamily="34" charset="0"/>
                <a:ea typeface="Calibri" panose="020F0502020204030204" pitchFamily="34" charset="0"/>
                <a:cs typeface="Times New Roman" panose="02020603050405020304" pitchFamily="18" charset="0"/>
              </a:rPr>
              <a:t> &lt;1e-2; *;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padj</a:t>
            </a:r>
            <a:r>
              <a:rPr lang="en-US" sz="1800" dirty="0">
                <a:effectLst/>
                <a:latin typeface="Calibri" panose="020F0502020204030204" pitchFamily="34" charset="0"/>
                <a:ea typeface="Calibri" panose="020F0502020204030204" pitchFamily="34" charset="0"/>
                <a:cs typeface="Times New Roman" panose="02020603050405020304" pitchFamily="18" charset="0"/>
              </a:rPr>
              <a:t> &lt;0.05</a:t>
            </a:r>
            <a:endParaRPr lang="en-US" b="0" i="0" u="none" strike="noStrike" dirty="0">
              <a:solidFill>
                <a:srgbClr val="212121"/>
              </a:solidFill>
              <a:effectLst/>
              <a:latin typeface="Cambria" panose="02040503050406030204" pitchFamily="18" charset="0"/>
            </a:endParaRPr>
          </a:p>
        </p:txBody>
      </p:sp>
      <p:sp>
        <p:nvSpPr>
          <p:cNvPr id="33" name="TextBox 32">
            <a:extLst>
              <a:ext uri="{FF2B5EF4-FFF2-40B4-BE49-F238E27FC236}">
                <a16:creationId xmlns:a16="http://schemas.microsoft.com/office/drawing/2014/main" id="{E6CDCD3A-7797-CFAA-E5C7-20E888508F16}"/>
              </a:ext>
            </a:extLst>
          </p:cNvPr>
          <p:cNvSpPr txBox="1"/>
          <p:nvPr/>
        </p:nvSpPr>
        <p:spPr>
          <a:xfrm>
            <a:off x="7421045" y="1822388"/>
            <a:ext cx="646331" cy="369332"/>
          </a:xfrm>
          <a:prstGeom prst="rect">
            <a:avLst/>
          </a:prstGeom>
          <a:noFill/>
        </p:spPr>
        <p:txBody>
          <a:bodyPr wrap="none" rtlCol="0">
            <a:spAutoFit/>
          </a:bodyPr>
          <a:lstStyle/>
          <a:p>
            <a:r>
              <a:rPr lang="en-US" dirty="0"/>
              <a:t>****</a:t>
            </a:r>
          </a:p>
        </p:txBody>
      </p:sp>
      <p:sp>
        <p:nvSpPr>
          <p:cNvPr id="34" name="TextBox 33">
            <a:extLst>
              <a:ext uri="{FF2B5EF4-FFF2-40B4-BE49-F238E27FC236}">
                <a16:creationId xmlns:a16="http://schemas.microsoft.com/office/drawing/2014/main" id="{4F0A5ADB-B102-5D6D-CED8-AD8B2786B8DB}"/>
              </a:ext>
            </a:extLst>
          </p:cNvPr>
          <p:cNvSpPr txBox="1"/>
          <p:nvPr/>
        </p:nvSpPr>
        <p:spPr>
          <a:xfrm>
            <a:off x="3769440" y="1816839"/>
            <a:ext cx="646331" cy="369332"/>
          </a:xfrm>
          <a:prstGeom prst="rect">
            <a:avLst/>
          </a:prstGeom>
          <a:noFill/>
        </p:spPr>
        <p:txBody>
          <a:bodyPr wrap="none" rtlCol="0">
            <a:spAutoFit/>
          </a:bodyPr>
          <a:lstStyle/>
          <a:p>
            <a:r>
              <a:rPr lang="en-US" dirty="0"/>
              <a:t>****</a:t>
            </a:r>
          </a:p>
        </p:txBody>
      </p:sp>
      <p:sp>
        <p:nvSpPr>
          <p:cNvPr id="3" name="TextBox 2">
            <a:extLst>
              <a:ext uri="{FF2B5EF4-FFF2-40B4-BE49-F238E27FC236}">
                <a16:creationId xmlns:a16="http://schemas.microsoft.com/office/drawing/2014/main" id="{8EAC6CC6-3ED8-B4DA-DE4A-9E50AA791C53}"/>
              </a:ext>
            </a:extLst>
          </p:cNvPr>
          <p:cNvSpPr txBox="1"/>
          <p:nvPr/>
        </p:nvSpPr>
        <p:spPr>
          <a:xfrm rot="16200000">
            <a:off x="1341121" y="1949216"/>
            <a:ext cx="1068779" cy="369332"/>
          </a:xfrm>
          <a:prstGeom prst="rect">
            <a:avLst/>
          </a:prstGeom>
          <a:noFill/>
        </p:spPr>
        <p:txBody>
          <a:bodyPr wrap="square" rtlCol="0">
            <a:spAutoFit/>
          </a:bodyPr>
          <a:lstStyle/>
          <a:p>
            <a:r>
              <a:rPr lang="en-US" dirty="0">
                <a:sym typeface="Wingdings" pitchFamily="2" charset="2"/>
              </a:rPr>
              <a:t></a:t>
            </a:r>
            <a:endParaRPr lang="en-US" dirty="0"/>
          </a:p>
        </p:txBody>
      </p:sp>
      <p:sp>
        <p:nvSpPr>
          <p:cNvPr id="4" name="TextBox 3">
            <a:extLst>
              <a:ext uri="{FF2B5EF4-FFF2-40B4-BE49-F238E27FC236}">
                <a16:creationId xmlns:a16="http://schemas.microsoft.com/office/drawing/2014/main" id="{9CAC76CD-048B-7558-4CBB-B171F7B0A435}"/>
              </a:ext>
            </a:extLst>
          </p:cNvPr>
          <p:cNvSpPr txBox="1"/>
          <p:nvPr/>
        </p:nvSpPr>
        <p:spPr>
          <a:xfrm>
            <a:off x="307330" y="2637985"/>
            <a:ext cx="1967655" cy="369332"/>
          </a:xfrm>
          <a:prstGeom prst="rect">
            <a:avLst/>
          </a:prstGeom>
          <a:noFill/>
        </p:spPr>
        <p:txBody>
          <a:bodyPr wrap="none" rtlCol="0">
            <a:spAutoFit/>
          </a:bodyPr>
          <a:lstStyle/>
          <a:p>
            <a:r>
              <a:rPr lang="en-US" dirty="0"/>
              <a:t>More germline-like</a:t>
            </a:r>
          </a:p>
        </p:txBody>
      </p:sp>
      <p:sp>
        <p:nvSpPr>
          <p:cNvPr id="5" name="TextBox 4">
            <a:extLst>
              <a:ext uri="{FF2B5EF4-FFF2-40B4-BE49-F238E27FC236}">
                <a16:creationId xmlns:a16="http://schemas.microsoft.com/office/drawing/2014/main" id="{DBFD0A8C-D5AE-00D5-01C0-AA864C261AD7}"/>
              </a:ext>
            </a:extLst>
          </p:cNvPr>
          <p:cNvSpPr txBox="1"/>
          <p:nvPr/>
        </p:nvSpPr>
        <p:spPr>
          <a:xfrm rot="5400000">
            <a:off x="1320800" y="3758799"/>
            <a:ext cx="1068779" cy="369332"/>
          </a:xfrm>
          <a:prstGeom prst="rect">
            <a:avLst/>
          </a:prstGeom>
          <a:noFill/>
        </p:spPr>
        <p:txBody>
          <a:bodyPr wrap="square" rtlCol="0">
            <a:spAutoFit/>
          </a:bodyPr>
          <a:lstStyle/>
          <a:p>
            <a:r>
              <a:rPr lang="en-US" dirty="0">
                <a:sym typeface="Wingdings" pitchFamily="2" charset="2"/>
              </a:rPr>
              <a:t></a:t>
            </a:r>
            <a:endParaRPr lang="en-US" dirty="0"/>
          </a:p>
        </p:txBody>
      </p:sp>
      <p:sp>
        <p:nvSpPr>
          <p:cNvPr id="6" name="TextBox 5">
            <a:extLst>
              <a:ext uri="{FF2B5EF4-FFF2-40B4-BE49-F238E27FC236}">
                <a16:creationId xmlns:a16="http://schemas.microsoft.com/office/drawing/2014/main" id="{89F3E9A7-23E6-81B4-8019-BE476B6B3225}"/>
              </a:ext>
            </a:extLst>
          </p:cNvPr>
          <p:cNvSpPr txBox="1"/>
          <p:nvPr/>
        </p:nvSpPr>
        <p:spPr>
          <a:xfrm>
            <a:off x="307329" y="3095784"/>
            <a:ext cx="1848839" cy="369332"/>
          </a:xfrm>
          <a:prstGeom prst="rect">
            <a:avLst/>
          </a:prstGeom>
          <a:noFill/>
        </p:spPr>
        <p:txBody>
          <a:bodyPr wrap="none" rtlCol="0">
            <a:spAutoFit/>
          </a:bodyPr>
          <a:lstStyle/>
          <a:p>
            <a:r>
              <a:rPr lang="en-US" dirty="0"/>
              <a:t>Less germline-like</a:t>
            </a:r>
          </a:p>
        </p:txBody>
      </p:sp>
      <p:sp>
        <p:nvSpPr>
          <p:cNvPr id="16" name="TextBox 15">
            <a:extLst>
              <a:ext uri="{FF2B5EF4-FFF2-40B4-BE49-F238E27FC236}">
                <a16:creationId xmlns:a16="http://schemas.microsoft.com/office/drawing/2014/main" id="{EB1E69CE-40C9-19A1-B8B4-A3E17E9DAEEC}"/>
              </a:ext>
            </a:extLst>
          </p:cNvPr>
          <p:cNvSpPr txBox="1"/>
          <p:nvPr/>
        </p:nvSpPr>
        <p:spPr>
          <a:xfrm>
            <a:off x="4994690" y="1815727"/>
            <a:ext cx="646331" cy="369332"/>
          </a:xfrm>
          <a:prstGeom prst="rect">
            <a:avLst/>
          </a:prstGeom>
          <a:noFill/>
        </p:spPr>
        <p:txBody>
          <a:bodyPr wrap="none" rtlCol="0">
            <a:spAutoFit/>
          </a:bodyPr>
          <a:lstStyle/>
          <a:p>
            <a:r>
              <a:rPr lang="en-US" dirty="0"/>
              <a:t>****</a:t>
            </a:r>
          </a:p>
        </p:txBody>
      </p:sp>
      <p:sp>
        <p:nvSpPr>
          <p:cNvPr id="17" name="TextBox 16">
            <a:extLst>
              <a:ext uri="{FF2B5EF4-FFF2-40B4-BE49-F238E27FC236}">
                <a16:creationId xmlns:a16="http://schemas.microsoft.com/office/drawing/2014/main" id="{288BF6F8-2705-ABF2-153F-E102FC77AAB0}"/>
              </a:ext>
            </a:extLst>
          </p:cNvPr>
          <p:cNvSpPr txBox="1"/>
          <p:nvPr/>
        </p:nvSpPr>
        <p:spPr>
          <a:xfrm>
            <a:off x="6328440" y="1752242"/>
            <a:ext cx="511679" cy="369332"/>
          </a:xfrm>
          <a:prstGeom prst="rect">
            <a:avLst/>
          </a:prstGeom>
          <a:noFill/>
        </p:spPr>
        <p:txBody>
          <a:bodyPr wrap="none" rtlCol="0">
            <a:spAutoFit/>
          </a:bodyPr>
          <a:lstStyle/>
          <a:p>
            <a:r>
              <a:rPr lang="en-US" dirty="0" err="1"/>
              <a:t>n.s</a:t>
            </a:r>
            <a:r>
              <a:rPr lang="en-US" dirty="0"/>
              <a:t>.</a:t>
            </a:r>
          </a:p>
        </p:txBody>
      </p:sp>
      <p:sp>
        <p:nvSpPr>
          <p:cNvPr id="25" name="TextBox 24">
            <a:extLst>
              <a:ext uri="{FF2B5EF4-FFF2-40B4-BE49-F238E27FC236}">
                <a16:creationId xmlns:a16="http://schemas.microsoft.com/office/drawing/2014/main" id="{A97E0710-99C5-4A90-67F5-F12D333FF996}"/>
              </a:ext>
            </a:extLst>
          </p:cNvPr>
          <p:cNvSpPr txBox="1"/>
          <p:nvPr/>
        </p:nvSpPr>
        <p:spPr>
          <a:xfrm>
            <a:off x="3358146" y="5885047"/>
            <a:ext cx="1290812" cy="646331"/>
          </a:xfrm>
          <a:prstGeom prst="rect">
            <a:avLst/>
          </a:prstGeom>
          <a:noFill/>
        </p:spPr>
        <p:txBody>
          <a:bodyPr wrap="square" rtlCol="0">
            <a:spAutoFit/>
          </a:bodyPr>
          <a:lstStyle/>
          <a:p>
            <a:r>
              <a:rPr lang="en-US" dirty="0">
                <a:solidFill>
                  <a:srgbClr val="F8766D"/>
                </a:solidFill>
              </a:rPr>
              <a:t>n = 278</a:t>
            </a:r>
          </a:p>
          <a:p>
            <a:r>
              <a:rPr lang="en-US" dirty="0">
                <a:solidFill>
                  <a:srgbClr val="06BFC4"/>
                </a:solidFill>
              </a:rPr>
              <a:t>n = 816</a:t>
            </a:r>
            <a:endParaRPr lang="en-US" dirty="0"/>
          </a:p>
        </p:txBody>
      </p:sp>
      <p:sp>
        <p:nvSpPr>
          <p:cNvPr id="26" name="TextBox 25">
            <a:extLst>
              <a:ext uri="{FF2B5EF4-FFF2-40B4-BE49-F238E27FC236}">
                <a16:creationId xmlns:a16="http://schemas.microsoft.com/office/drawing/2014/main" id="{E69EDA5A-E825-651E-50E9-93B796352872}"/>
              </a:ext>
            </a:extLst>
          </p:cNvPr>
          <p:cNvSpPr txBox="1"/>
          <p:nvPr/>
        </p:nvSpPr>
        <p:spPr>
          <a:xfrm>
            <a:off x="7189648" y="5885048"/>
            <a:ext cx="1290812" cy="646331"/>
          </a:xfrm>
          <a:prstGeom prst="rect">
            <a:avLst/>
          </a:prstGeom>
          <a:noFill/>
        </p:spPr>
        <p:txBody>
          <a:bodyPr wrap="square" rtlCol="0">
            <a:spAutoFit/>
          </a:bodyPr>
          <a:lstStyle/>
          <a:p>
            <a:r>
              <a:rPr lang="en-US" dirty="0">
                <a:solidFill>
                  <a:srgbClr val="F8766D"/>
                </a:solidFill>
              </a:rPr>
              <a:t>n = 50</a:t>
            </a:r>
          </a:p>
          <a:p>
            <a:r>
              <a:rPr lang="en-US" dirty="0">
                <a:solidFill>
                  <a:srgbClr val="06BFC4"/>
                </a:solidFill>
              </a:rPr>
              <a:t>n = 306</a:t>
            </a:r>
            <a:endParaRPr lang="en-US" dirty="0"/>
          </a:p>
        </p:txBody>
      </p:sp>
      <p:sp>
        <p:nvSpPr>
          <p:cNvPr id="27" name="TextBox 26">
            <a:extLst>
              <a:ext uri="{FF2B5EF4-FFF2-40B4-BE49-F238E27FC236}">
                <a16:creationId xmlns:a16="http://schemas.microsoft.com/office/drawing/2014/main" id="{8A1A87BB-0FEB-6E77-5937-3C316A4C58CB}"/>
              </a:ext>
            </a:extLst>
          </p:cNvPr>
          <p:cNvSpPr txBox="1"/>
          <p:nvPr/>
        </p:nvSpPr>
        <p:spPr>
          <a:xfrm>
            <a:off x="4654442" y="5885047"/>
            <a:ext cx="1290812" cy="646331"/>
          </a:xfrm>
          <a:prstGeom prst="rect">
            <a:avLst/>
          </a:prstGeom>
          <a:noFill/>
        </p:spPr>
        <p:txBody>
          <a:bodyPr wrap="square" rtlCol="0">
            <a:spAutoFit/>
          </a:bodyPr>
          <a:lstStyle/>
          <a:p>
            <a:r>
              <a:rPr lang="en-US" dirty="0">
                <a:solidFill>
                  <a:srgbClr val="F8766D"/>
                </a:solidFill>
              </a:rPr>
              <a:t>n = 11</a:t>
            </a:r>
          </a:p>
          <a:p>
            <a:r>
              <a:rPr lang="en-US" dirty="0">
                <a:solidFill>
                  <a:srgbClr val="06BFC4"/>
                </a:solidFill>
              </a:rPr>
              <a:t>n = 52</a:t>
            </a:r>
            <a:endParaRPr lang="en-US" dirty="0"/>
          </a:p>
        </p:txBody>
      </p:sp>
      <p:sp>
        <p:nvSpPr>
          <p:cNvPr id="28" name="TextBox 27">
            <a:extLst>
              <a:ext uri="{FF2B5EF4-FFF2-40B4-BE49-F238E27FC236}">
                <a16:creationId xmlns:a16="http://schemas.microsoft.com/office/drawing/2014/main" id="{62EF4105-E211-86BE-83C6-01EEBF41164D}"/>
              </a:ext>
            </a:extLst>
          </p:cNvPr>
          <p:cNvSpPr txBox="1"/>
          <p:nvPr/>
        </p:nvSpPr>
        <p:spPr>
          <a:xfrm>
            <a:off x="5913345" y="5916850"/>
            <a:ext cx="1290812" cy="646331"/>
          </a:xfrm>
          <a:prstGeom prst="rect">
            <a:avLst/>
          </a:prstGeom>
          <a:noFill/>
        </p:spPr>
        <p:txBody>
          <a:bodyPr wrap="square" rtlCol="0">
            <a:spAutoFit/>
          </a:bodyPr>
          <a:lstStyle/>
          <a:p>
            <a:r>
              <a:rPr lang="en-US" dirty="0">
                <a:solidFill>
                  <a:srgbClr val="F8766D"/>
                </a:solidFill>
              </a:rPr>
              <a:t>n = 267</a:t>
            </a:r>
          </a:p>
          <a:p>
            <a:r>
              <a:rPr lang="en-US" dirty="0">
                <a:solidFill>
                  <a:srgbClr val="06BFC4"/>
                </a:solidFill>
              </a:rPr>
              <a:t>n = 764</a:t>
            </a:r>
            <a:endParaRPr lang="en-US" dirty="0"/>
          </a:p>
        </p:txBody>
      </p:sp>
    </p:spTree>
    <p:extLst>
      <p:ext uri="{BB962C8B-B14F-4D97-AF65-F5344CB8AC3E}">
        <p14:creationId xmlns:p14="http://schemas.microsoft.com/office/powerpoint/2010/main" val="25138264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Conclusions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515600" cy="4623402"/>
          </a:xfrm>
        </p:spPr>
        <p:txBody>
          <a:bodyPr>
            <a:normAutofit/>
          </a:bodyPr>
          <a:lstStyle/>
          <a:p>
            <a:r>
              <a:rPr lang="en-US" dirty="0"/>
              <a:t>longer private CDR3B CD8 TEMs and less germline-like private CD8 TEM TRBs in those developing </a:t>
            </a:r>
            <a:r>
              <a:rPr lang="en-US" dirty="0" err="1"/>
              <a:t>irAEs</a:t>
            </a:r>
            <a:endParaRPr lang="en-US" dirty="0"/>
          </a:p>
          <a:p>
            <a:r>
              <a:rPr lang="en-US" dirty="0"/>
              <a:t>We can mine public data and use it in tandem with BRI data, for example using one as a training set and the other as a test set</a:t>
            </a:r>
          </a:p>
          <a:p>
            <a:pPr lvl="1"/>
            <a:r>
              <a:rPr lang="en-US" dirty="0"/>
              <a:t>Increased confidence in conclusions that are recapitulated across multiple datasets</a:t>
            </a:r>
          </a:p>
          <a:p>
            <a:pPr lvl="1"/>
            <a:r>
              <a:rPr lang="en-US" dirty="0"/>
              <a:t>Increased breadth of possible research questions to investigate</a:t>
            </a:r>
          </a:p>
        </p:txBody>
      </p:sp>
    </p:spTree>
    <p:extLst>
      <p:ext uri="{BB962C8B-B14F-4D97-AF65-F5344CB8AC3E}">
        <p14:creationId xmlns:p14="http://schemas.microsoft.com/office/powerpoint/2010/main" val="38136245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Next steps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515600" cy="4623402"/>
          </a:xfrm>
        </p:spPr>
        <p:txBody>
          <a:bodyPr>
            <a:normAutofit/>
          </a:bodyPr>
          <a:lstStyle/>
          <a:p>
            <a:r>
              <a:rPr lang="en-US" dirty="0"/>
              <a:t>See if findings from this dataset are recapitulated in another dataset</a:t>
            </a:r>
          </a:p>
        </p:txBody>
      </p:sp>
      <p:pic>
        <p:nvPicPr>
          <p:cNvPr id="4" name="Picture 3">
            <a:extLst>
              <a:ext uri="{FF2B5EF4-FFF2-40B4-BE49-F238E27FC236}">
                <a16:creationId xmlns:a16="http://schemas.microsoft.com/office/drawing/2014/main" id="{C83C2256-D045-EC6A-676F-8E9293EBD3F4}"/>
              </a:ext>
            </a:extLst>
          </p:cNvPr>
          <p:cNvPicPr>
            <a:picLocks noChangeAspect="1"/>
          </p:cNvPicPr>
          <p:nvPr/>
        </p:nvPicPr>
        <p:blipFill>
          <a:blip r:embed="rId3"/>
          <a:stretch>
            <a:fillRect/>
          </a:stretch>
        </p:blipFill>
        <p:spPr>
          <a:xfrm>
            <a:off x="3256280" y="3081640"/>
            <a:ext cx="4927600" cy="2298700"/>
          </a:xfrm>
          <a:prstGeom prst="rect">
            <a:avLst/>
          </a:prstGeom>
        </p:spPr>
      </p:pic>
    </p:spTree>
    <p:extLst>
      <p:ext uri="{BB962C8B-B14F-4D97-AF65-F5344CB8AC3E}">
        <p14:creationId xmlns:p14="http://schemas.microsoft.com/office/powerpoint/2010/main" val="30891920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Acknowledgements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515600" cy="4623402"/>
          </a:xfrm>
        </p:spPr>
        <p:txBody>
          <a:bodyPr>
            <a:normAutofit/>
          </a:bodyPr>
          <a:lstStyle/>
          <a:p>
            <a:endParaRPr lang="en-US" dirty="0"/>
          </a:p>
        </p:txBody>
      </p:sp>
    </p:spTree>
    <p:extLst>
      <p:ext uri="{BB962C8B-B14F-4D97-AF65-F5344CB8AC3E}">
        <p14:creationId xmlns:p14="http://schemas.microsoft.com/office/powerpoint/2010/main" val="3155358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References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515600" cy="4623402"/>
          </a:xfrm>
        </p:spPr>
        <p:txBody>
          <a:bodyPr>
            <a:normAutofit/>
          </a:bodyPr>
          <a:lstStyle/>
          <a:p>
            <a:endParaRPr lang="en-US" dirty="0"/>
          </a:p>
        </p:txBody>
      </p:sp>
    </p:spTree>
    <p:extLst>
      <p:ext uri="{BB962C8B-B14F-4D97-AF65-F5344CB8AC3E}">
        <p14:creationId xmlns:p14="http://schemas.microsoft.com/office/powerpoint/2010/main" val="19279666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Outline</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515600" cy="4623402"/>
          </a:xfrm>
        </p:spPr>
        <p:txBody>
          <a:bodyPr>
            <a:normAutofit/>
          </a:bodyPr>
          <a:lstStyle/>
          <a:p>
            <a:r>
              <a:rPr lang="en-US" dirty="0" err="1"/>
              <a:t>irAE</a:t>
            </a:r>
            <a:r>
              <a:rPr lang="en-US" dirty="0"/>
              <a:t> introduction</a:t>
            </a:r>
          </a:p>
          <a:p>
            <a:r>
              <a:rPr lang="en-US" dirty="0" err="1"/>
              <a:t>Crossreactive</a:t>
            </a:r>
            <a:r>
              <a:rPr lang="en-US" dirty="0"/>
              <a:t> T cell hypothesis</a:t>
            </a:r>
          </a:p>
          <a:p>
            <a:r>
              <a:rPr lang="en-US" dirty="0"/>
              <a:t>Methods</a:t>
            </a:r>
          </a:p>
          <a:p>
            <a:r>
              <a:rPr lang="en-US" dirty="0"/>
              <a:t>Preliminary results</a:t>
            </a:r>
          </a:p>
          <a:p>
            <a:r>
              <a:rPr lang="en-US" dirty="0"/>
              <a:t>Next steps</a:t>
            </a:r>
          </a:p>
          <a:p>
            <a:endParaRPr lang="en-US" dirty="0"/>
          </a:p>
        </p:txBody>
      </p:sp>
    </p:spTree>
    <p:extLst>
      <p:ext uri="{BB962C8B-B14F-4D97-AF65-F5344CB8AC3E}">
        <p14:creationId xmlns:p14="http://schemas.microsoft.com/office/powerpoint/2010/main" val="29961101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6812280" cy="1325564"/>
          </a:xfrm>
        </p:spPr>
        <p:txBody>
          <a:bodyPr>
            <a:noAutofit/>
          </a:bodyPr>
          <a:lstStyle/>
          <a:p>
            <a:r>
              <a:rPr lang="en-US" sz="2800" dirty="0"/>
              <a:t>Immune-related adverse events (</a:t>
            </a:r>
            <a:r>
              <a:rPr lang="en-US" sz="2800" dirty="0" err="1"/>
              <a:t>irAEs</a:t>
            </a:r>
            <a:r>
              <a:rPr lang="en-US" sz="2800" dirty="0"/>
              <a:t>) from ICB are common and generally associated with anti-tumor response</a:t>
            </a:r>
          </a:p>
        </p:txBody>
      </p:sp>
      <p:pic>
        <p:nvPicPr>
          <p:cNvPr id="4" name="Picture 3">
            <a:extLst>
              <a:ext uri="{FF2B5EF4-FFF2-40B4-BE49-F238E27FC236}">
                <a16:creationId xmlns:a16="http://schemas.microsoft.com/office/drawing/2014/main" id="{72B7BB7A-DE30-263F-61AD-D37DF386E071}"/>
              </a:ext>
            </a:extLst>
          </p:cNvPr>
          <p:cNvPicPr>
            <a:picLocks noChangeAspect="1"/>
          </p:cNvPicPr>
          <p:nvPr/>
        </p:nvPicPr>
        <p:blipFill>
          <a:blip r:embed="rId3"/>
          <a:stretch>
            <a:fillRect/>
          </a:stretch>
        </p:blipFill>
        <p:spPr>
          <a:xfrm>
            <a:off x="7722592" y="0"/>
            <a:ext cx="4366815" cy="6858000"/>
          </a:xfrm>
          <a:prstGeom prst="rect">
            <a:avLst/>
          </a:prstGeom>
        </p:spPr>
      </p:pic>
      <p:pic>
        <p:nvPicPr>
          <p:cNvPr id="5" name="Picture 4">
            <a:extLst>
              <a:ext uri="{FF2B5EF4-FFF2-40B4-BE49-F238E27FC236}">
                <a16:creationId xmlns:a16="http://schemas.microsoft.com/office/drawing/2014/main" id="{623DA67A-CB95-0B44-A5FB-74F7875EF591}"/>
              </a:ext>
            </a:extLst>
          </p:cNvPr>
          <p:cNvPicPr>
            <a:picLocks noChangeAspect="1"/>
          </p:cNvPicPr>
          <p:nvPr/>
        </p:nvPicPr>
        <p:blipFill>
          <a:blip r:embed="rId4"/>
          <a:stretch>
            <a:fillRect/>
          </a:stretch>
        </p:blipFill>
        <p:spPr>
          <a:xfrm>
            <a:off x="324292" y="1991360"/>
            <a:ext cx="7326188" cy="4866640"/>
          </a:xfrm>
          <a:prstGeom prst="rect">
            <a:avLst/>
          </a:prstGeom>
        </p:spPr>
      </p:pic>
    </p:spTree>
    <p:extLst>
      <p:ext uri="{BB962C8B-B14F-4D97-AF65-F5344CB8AC3E}">
        <p14:creationId xmlns:p14="http://schemas.microsoft.com/office/powerpoint/2010/main" val="6182626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fontScale="90000"/>
          </a:bodyPr>
          <a:lstStyle/>
          <a:p>
            <a:r>
              <a:rPr lang="en-US" dirty="0"/>
              <a:t>Despite there being many proposed biomarkers for </a:t>
            </a:r>
            <a:r>
              <a:rPr lang="en-US" dirty="0" err="1"/>
              <a:t>irAE</a:t>
            </a:r>
            <a:r>
              <a:rPr lang="en-US" dirty="0"/>
              <a:t> development, there exists a need for more reliable </a:t>
            </a:r>
            <a:r>
              <a:rPr lang="en-US" dirty="0" err="1"/>
              <a:t>irAE</a:t>
            </a:r>
            <a:r>
              <a:rPr lang="en-US" dirty="0"/>
              <a:t> prediction</a:t>
            </a:r>
          </a:p>
        </p:txBody>
      </p:sp>
      <p:pic>
        <p:nvPicPr>
          <p:cNvPr id="5" name="Picture 4">
            <a:extLst>
              <a:ext uri="{FF2B5EF4-FFF2-40B4-BE49-F238E27FC236}">
                <a16:creationId xmlns:a16="http://schemas.microsoft.com/office/drawing/2014/main" id="{7B80E7E2-B146-EA34-6727-276E507D1959}"/>
              </a:ext>
            </a:extLst>
          </p:cNvPr>
          <p:cNvPicPr>
            <a:picLocks noChangeAspect="1"/>
          </p:cNvPicPr>
          <p:nvPr/>
        </p:nvPicPr>
        <p:blipFill>
          <a:blip r:embed="rId3"/>
          <a:stretch>
            <a:fillRect/>
          </a:stretch>
        </p:blipFill>
        <p:spPr>
          <a:xfrm>
            <a:off x="2799080" y="1651270"/>
            <a:ext cx="7772400" cy="5038820"/>
          </a:xfrm>
          <a:prstGeom prst="rect">
            <a:avLst/>
          </a:prstGeom>
        </p:spPr>
      </p:pic>
    </p:spTree>
    <p:extLst>
      <p:ext uri="{BB962C8B-B14F-4D97-AF65-F5344CB8AC3E}">
        <p14:creationId xmlns:p14="http://schemas.microsoft.com/office/powerpoint/2010/main" val="27421428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Hypothesis: </a:t>
            </a:r>
            <a:r>
              <a:rPr lang="en-US" dirty="0" err="1"/>
              <a:t>crossreactive</a:t>
            </a:r>
            <a:r>
              <a:rPr lang="en-US" dirty="0"/>
              <a:t> T cells may cause </a:t>
            </a:r>
            <a:r>
              <a:rPr lang="en-US" dirty="0" err="1"/>
              <a:t>irAEs</a:t>
            </a:r>
            <a:r>
              <a:rPr lang="en-US" dirty="0"/>
              <a:t> via reaction to both tumor and self</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5908040" cy="4623402"/>
          </a:xfrm>
        </p:spPr>
        <p:txBody>
          <a:bodyPr>
            <a:normAutofit/>
          </a:bodyPr>
          <a:lstStyle/>
          <a:p>
            <a:r>
              <a:rPr lang="en-US" dirty="0"/>
              <a:t>Supporting evidence</a:t>
            </a:r>
          </a:p>
          <a:p>
            <a:pPr lvl="1"/>
            <a:r>
              <a:rPr lang="en-US" i="0" u="none" strike="noStrike" dirty="0">
                <a:solidFill>
                  <a:srgbClr val="1F2328"/>
                </a:solidFill>
                <a:effectLst/>
                <a:latin typeface="-apple-system"/>
              </a:rPr>
              <a:t>ICB remodels TCR repertoire</a:t>
            </a:r>
            <a:endParaRPr lang="en-US" baseline="30000" dirty="0">
              <a:solidFill>
                <a:srgbClr val="1F2328"/>
              </a:solidFill>
              <a:latin typeface="-apple-system"/>
            </a:endParaRPr>
          </a:p>
          <a:p>
            <a:pPr lvl="1"/>
            <a:r>
              <a:rPr lang="en-US" i="0" u="none" strike="noStrike" dirty="0" err="1">
                <a:effectLst/>
              </a:rPr>
              <a:t>irAE</a:t>
            </a:r>
            <a:r>
              <a:rPr lang="en-US" i="0" u="none" strike="noStrike" dirty="0">
                <a:effectLst/>
              </a:rPr>
              <a:t> development </a:t>
            </a:r>
            <a:r>
              <a:rPr lang="en-US" u="none" strike="noStrike" dirty="0">
                <a:effectLst/>
              </a:rPr>
              <a:t>associated</a:t>
            </a:r>
            <a:r>
              <a:rPr lang="en-US" i="0" u="none" strike="noStrike" dirty="0">
                <a:effectLst/>
              </a:rPr>
              <a:t> with T cell expansion</a:t>
            </a:r>
            <a:endParaRPr lang="en-US" dirty="0">
              <a:solidFill>
                <a:srgbClr val="1F2328"/>
              </a:solidFill>
              <a:latin typeface="-apple-system"/>
            </a:endParaRPr>
          </a:p>
          <a:p>
            <a:pPr lvl="1"/>
            <a:r>
              <a:rPr lang="en-US" dirty="0"/>
              <a:t>most similar tissue to tumor often has higher </a:t>
            </a:r>
            <a:r>
              <a:rPr lang="en-US" dirty="0" err="1"/>
              <a:t>irAE</a:t>
            </a:r>
            <a:r>
              <a:rPr lang="en-US" dirty="0"/>
              <a:t> incidence</a:t>
            </a:r>
            <a:endParaRPr lang="en-US" dirty="0">
              <a:solidFill>
                <a:srgbClr val="1F2328"/>
              </a:solidFill>
              <a:latin typeface="-apple-system"/>
            </a:endParaRPr>
          </a:p>
          <a:p>
            <a:pPr lvl="1"/>
            <a:r>
              <a:rPr lang="en-US" dirty="0">
                <a:solidFill>
                  <a:srgbClr val="1F2328"/>
                </a:solidFill>
                <a:latin typeface="-apple-system"/>
              </a:rPr>
              <a:t>dense infiltration of T cells in </a:t>
            </a:r>
            <a:r>
              <a:rPr lang="en-US" dirty="0" err="1">
                <a:solidFill>
                  <a:srgbClr val="1F2328"/>
                </a:solidFill>
                <a:latin typeface="-apple-system"/>
              </a:rPr>
              <a:t>irAE</a:t>
            </a:r>
            <a:r>
              <a:rPr lang="en-US" dirty="0">
                <a:solidFill>
                  <a:srgbClr val="1F2328"/>
                </a:solidFill>
                <a:latin typeface="-apple-system"/>
              </a:rPr>
              <a:t> tissue</a:t>
            </a:r>
          </a:p>
          <a:p>
            <a:pPr lvl="1"/>
            <a:r>
              <a:rPr lang="en-US" dirty="0">
                <a:solidFill>
                  <a:srgbClr val="1F2328"/>
                </a:solidFill>
                <a:latin typeface="-apple-system"/>
              </a:rPr>
              <a:t>so</a:t>
            </a:r>
            <a:r>
              <a:rPr lang="en-US" i="0" u="none" strike="noStrike" dirty="0">
                <a:solidFill>
                  <a:srgbClr val="1F2328"/>
                </a:solidFill>
                <a:effectLst/>
                <a:latin typeface="-apple-system"/>
              </a:rPr>
              <a:t>metimes same TCR clonotypes infi</a:t>
            </a:r>
            <a:r>
              <a:rPr lang="en-US" dirty="0">
                <a:solidFill>
                  <a:srgbClr val="1F2328"/>
                </a:solidFill>
                <a:latin typeface="-apple-system"/>
              </a:rPr>
              <a:t>ltrate tumor and </a:t>
            </a:r>
            <a:r>
              <a:rPr lang="en-US" dirty="0" err="1">
                <a:solidFill>
                  <a:srgbClr val="1F2328"/>
                </a:solidFill>
                <a:latin typeface="-apple-system"/>
              </a:rPr>
              <a:t>irAEs</a:t>
            </a:r>
            <a:endParaRPr lang="en-US" i="0" u="none" strike="noStrike" dirty="0">
              <a:solidFill>
                <a:srgbClr val="1F2328"/>
              </a:solidFill>
              <a:effectLst/>
              <a:latin typeface="-apple-system"/>
            </a:endParaRPr>
          </a:p>
        </p:txBody>
      </p:sp>
      <p:pic>
        <p:nvPicPr>
          <p:cNvPr id="5" name="Picture 4">
            <a:extLst>
              <a:ext uri="{FF2B5EF4-FFF2-40B4-BE49-F238E27FC236}">
                <a16:creationId xmlns:a16="http://schemas.microsoft.com/office/drawing/2014/main" id="{EF5BB157-0047-826E-C4D1-F483400994A0}"/>
              </a:ext>
            </a:extLst>
          </p:cNvPr>
          <p:cNvPicPr>
            <a:picLocks noChangeAspect="1"/>
          </p:cNvPicPr>
          <p:nvPr/>
        </p:nvPicPr>
        <p:blipFill>
          <a:blip r:embed="rId3"/>
          <a:stretch>
            <a:fillRect/>
          </a:stretch>
        </p:blipFill>
        <p:spPr>
          <a:xfrm>
            <a:off x="6673202" y="1898968"/>
            <a:ext cx="5325757" cy="4416742"/>
          </a:xfrm>
          <a:prstGeom prst="rect">
            <a:avLst/>
          </a:prstGeom>
        </p:spPr>
      </p:pic>
    </p:spTree>
    <p:extLst>
      <p:ext uri="{BB962C8B-B14F-4D97-AF65-F5344CB8AC3E}">
        <p14:creationId xmlns:p14="http://schemas.microsoft.com/office/powerpoint/2010/main" val="30635247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Goal: determine if TCR (junction) features can serve a proxy for T cell cross-reactivity</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8"/>
            <a:ext cx="10515600" cy="4344987"/>
          </a:xfrm>
        </p:spPr>
        <p:txBody>
          <a:bodyPr>
            <a:normAutofit/>
          </a:bodyPr>
          <a:lstStyle/>
          <a:p>
            <a:r>
              <a:rPr lang="en-US" dirty="0"/>
              <a:t>Features to investigate</a:t>
            </a:r>
          </a:p>
          <a:p>
            <a:pPr lvl="1"/>
            <a:r>
              <a:rPr lang="en-US" dirty="0"/>
              <a:t>Junction length, chemical properties</a:t>
            </a:r>
          </a:p>
          <a:p>
            <a:pPr lvl="1"/>
            <a:r>
              <a:rPr lang="en-US" dirty="0"/>
              <a:t>TCR germline-ness (probability of generation)</a:t>
            </a:r>
          </a:p>
          <a:p>
            <a:r>
              <a:rPr lang="en-US" dirty="0"/>
              <a:t>Possible effects of feature variations</a:t>
            </a:r>
          </a:p>
          <a:p>
            <a:pPr lvl="1"/>
            <a:r>
              <a:rPr lang="en-US" dirty="0"/>
              <a:t>Altered TCR-</a:t>
            </a:r>
            <a:r>
              <a:rPr lang="en-US" dirty="0" err="1"/>
              <a:t>pMHC</a:t>
            </a:r>
            <a:r>
              <a:rPr lang="en-US" dirty="0"/>
              <a:t> contact geometry, binding modes, number of contacts</a:t>
            </a:r>
          </a:p>
          <a:p>
            <a:pPr lvl="1"/>
            <a:r>
              <a:rPr lang="en-US" dirty="0"/>
              <a:t>Altered diversity?</a:t>
            </a:r>
          </a:p>
        </p:txBody>
      </p:sp>
    </p:spTree>
    <p:extLst>
      <p:ext uri="{BB962C8B-B14F-4D97-AF65-F5344CB8AC3E}">
        <p14:creationId xmlns:p14="http://schemas.microsoft.com/office/powerpoint/2010/main" val="1775887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0D38577-EFE9-F28F-D0BA-AA1E6F6D05E8}"/>
              </a:ext>
            </a:extLst>
          </p:cNvPr>
          <p:cNvPicPr>
            <a:picLocks noChangeAspect="1"/>
          </p:cNvPicPr>
          <p:nvPr/>
        </p:nvPicPr>
        <p:blipFill>
          <a:blip r:embed="rId3"/>
          <a:stretch>
            <a:fillRect/>
          </a:stretch>
        </p:blipFill>
        <p:spPr>
          <a:xfrm>
            <a:off x="5689598" y="1161747"/>
            <a:ext cx="4653819" cy="1438042"/>
          </a:xfrm>
          <a:prstGeom prst="rect">
            <a:avLst/>
          </a:prstGeom>
        </p:spPr>
      </p:pic>
      <p:sp>
        <p:nvSpPr>
          <p:cNvPr id="6" name="TextBox 5">
            <a:extLst>
              <a:ext uri="{FF2B5EF4-FFF2-40B4-BE49-F238E27FC236}">
                <a16:creationId xmlns:a16="http://schemas.microsoft.com/office/drawing/2014/main" id="{00F75FED-500F-0BC3-87E9-F4D65E6F8AB6}"/>
              </a:ext>
            </a:extLst>
          </p:cNvPr>
          <p:cNvSpPr txBox="1"/>
          <p:nvPr/>
        </p:nvSpPr>
        <p:spPr>
          <a:xfrm>
            <a:off x="6228080" y="515416"/>
            <a:ext cx="5130800" cy="646331"/>
          </a:xfrm>
          <a:prstGeom prst="rect">
            <a:avLst/>
          </a:prstGeom>
          <a:noFill/>
        </p:spPr>
        <p:txBody>
          <a:bodyPr wrap="square" rtlCol="0">
            <a:spAutoFit/>
          </a:bodyPr>
          <a:lstStyle/>
          <a:p>
            <a:r>
              <a:rPr lang="en-US" dirty="0"/>
              <a:t>Pooled groups B &amp; C for power</a:t>
            </a:r>
          </a:p>
          <a:p>
            <a:r>
              <a:rPr lang="en-US" dirty="0"/>
              <a:t>(still observe same trends if not pooled)</a:t>
            </a:r>
          </a:p>
        </p:txBody>
      </p:sp>
      <p:pic>
        <p:nvPicPr>
          <p:cNvPr id="4" name="Picture 3">
            <a:extLst>
              <a:ext uri="{FF2B5EF4-FFF2-40B4-BE49-F238E27FC236}">
                <a16:creationId xmlns:a16="http://schemas.microsoft.com/office/drawing/2014/main" id="{E4004417-2069-3476-87A3-A7AC5F25CE1F}"/>
              </a:ext>
            </a:extLst>
          </p:cNvPr>
          <p:cNvPicPr>
            <a:picLocks noChangeAspect="1"/>
          </p:cNvPicPr>
          <p:nvPr/>
        </p:nvPicPr>
        <p:blipFill>
          <a:blip r:embed="rId4"/>
          <a:stretch>
            <a:fillRect/>
          </a:stretch>
        </p:blipFill>
        <p:spPr>
          <a:xfrm>
            <a:off x="67694" y="41153"/>
            <a:ext cx="5621905" cy="6810998"/>
          </a:xfrm>
          <a:prstGeom prst="rect">
            <a:avLst/>
          </a:prstGeom>
        </p:spPr>
      </p:pic>
      <p:pic>
        <p:nvPicPr>
          <p:cNvPr id="7" name="Picture 6">
            <a:extLst>
              <a:ext uri="{FF2B5EF4-FFF2-40B4-BE49-F238E27FC236}">
                <a16:creationId xmlns:a16="http://schemas.microsoft.com/office/drawing/2014/main" id="{A0CA7269-1D66-2C12-CD95-760308145799}"/>
              </a:ext>
            </a:extLst>
          </p:cNvPr>
          <p:cNvPicPr>
            <a:picLocks noChangeAspect="1"/>
          </p:cNvPicPr>
          <p:nvPr/>
        </p:nvPicPr>
        <p:blipFill>
          <a:blip r:embed="rId5"/>
          <a:stretch>
            <a:fillRect/>
          </a:stretch>
        </p:blipFill>
        <p:spPr>
          <a:xfrm>
            <a:off x="5689599" y="3115566"/>
            <a:ext cx="4653817" cy="3701281"/>
          </a:xfrm>
          <a:prstGeom prst="rect">
            <a:avLst/>
          </a:prstGeom>
        </p:spPr>
      </p:pic>
    </p:spTree>
    <p:extLst>
      <p:ext uri="{BB962C8B-B14F-4D97-AF65-F5344CB8AC3E}">
        <p14:creationId xmlns:p14="http://schemas.microsoft.com/office/powerpoint/2010/main" val="38610686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Methods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5064760" cy="4623402"/>
          </a:xfrm>
        </p:spPr>
        <p:txBody>
          <a:bodyPr>
            <a:normAutofit fontScale="70000" lnSpcReduction="20000"/>
          </a:bodyPr>
          <a:lstStyle/>
          <a:p>
            <a:pPr marL="514350" indent="-514350">
              <a:buFont typeface="+mj-lt"/>
              <a:buAutoNum type="arabicPeriod"/>
            </a:pPr>
            <a:r>
              <a:rPr lang="en-US" dirty="0"/>
              <a:t>Quality control</a:t>
            </a:r>
          </a:p>
          <a:p>
            <a:pPr marL="514350" indent="-514350">
              <a:buFont typeface="+mj-lt"/>
              <a:buAutoNum type="arabicPeriod"/>
            </a:pPr>
            <a:r>
              <a:rPr lang="en-US" dirty="0"/>
              <a:t>Data normalization</a:t>
            </a:r>
          </a:p>
          <a:p>
            <a:pPr marL="514350" indent="-514350">
              <a:buFont typeface="+mj-lt"/>
              <a:buAutoNum type="arabicPeriod"/>
            </a:pPr>
            <a:r>
              <a:rPr lang="en-US" dirty="0"/>
              <a:t>Highly variable feature selection</a:t>
            </a:r>
          </a:p>
          <a:p>
            <a:pPr marL="514350" indent="-514350">
              <a:buFont typeface="+mj-lt"/>
              <a:buAutoNum type="arabicPeriod"/>
            </a:pPr>
            <a:r>
              <a:rPr lang="en-US" dirty="0"/>
              <a:t>Data scaling</a:t>
            </a:r>
          </a:p>
          <a:p>
            <a:pPr marL="514350" indent="-514350">
              <a:buFont typeface="+mj-lt"/>
              <a:buAutoNum type="arabicPeriod"/>
            </a:pPr>
            <a:r>
              <a:rPr lang="en-US" dirty="0"/>
              <a:t>Dimensional reduction</a:t>
            </a:r>
          </a:p>
          <a:p>
            <a:pPr marL="514350" indent="-514350">
              <a:buFont typeface="+mj-lt"/>
              <a:buAutoNum type="arabicPeriod"/>
            </a:pPr>
            <a:r>
              <a:rPr lang="en-US" dirty="0"/>
              <a:t>Clustering of cells</a:t>
            </a:r>
          </a:p>
          <a:p>
            <a:pPr marL="514350" indent="-514350">
              <a:buFont typeface="+mj-lt"/>
              <a:buAutoNum type="arabicPeriod"/>
            </a:pPr>
            <a:r>
              <a:rPr lang="en-US" dirty="0"/>
              <a:t>Reference map clusters to identify cell (sub)types</a:t>
            </a:r>
          </a:p>
          <a:p>
            <a:pPr marL="514350" indent="-514350">
              <a:buFont typeface="+mj-lt"/>
              <a:buAutoNum type="arabicPeriod"/>
            </a:pPr>
            <a:r>
              <a:rPr lang="en-US" dirty="0"/>
              <a:t>Remove non-T cells, repeat steps 5-7</a:t>
            </a:r>
          </a:p>
          <a:p>
            <a:pPr marL="514350" indent="-514350">
              <a:buFont typeface="+mj-lt"/>
              <a:buAutoNum type="arabicPeriod"/>
            </a:pPr>
            <a:r>
              <a:rPr lang="en-US" dirty="0"/>
              <a:t>Use </a:t>
            </a:r>
            <a:r>
              <a:rPr lang="en-US" dirty="0" err="1"/>
              <a:t>Stitchr</a:t>
            </a:r>
            <a:r>
              <a:rPr lang="en-US" dirty="0"/>
              <a:t> package to join full TCR sequences from V(D)JC and CDR3 sequences</a:t>
            </a:r>
          </a:p>
          <a:p>
            <a:pPr marL="514350" indent="-514350">
              <a:buFont typeface="+mj-lt"/>
              <a:buAutoNum type="arabicPeriod"/>
            </a:pPr>
            <a:r>
              <a:rPr lang="en-US" dirty="0" err="1"/>
              <a:t>Downsample</a:t>
            </a:r>
            <a:r>
              <a:rPr lang="en-US" dirty="0"/>
              <a:t> reads per patient</a:t>
            </a:r>
          </a:p>
          <a:p>
            <a:pPr marL="514350" indent="-514350">
              <a:buFont typeface="+mj-lt"/>
              <a:buAutoNum type="arabicPeriod"/>
            </a:pPr>
            <a:r>
              <a:rPr lang="en-US" dirty="0"/>
              <a:t>CDR3 length and TCR probability of generation (</a:t>
            </a:r>
            <a:r>
              <a:rPr lang="en-US" dirty="0" err="1"/>
              <a:t>pgen</a:t>
            </a:r>
            <a:r>
              <a:rPr lang="en-US" dirty="0"/>
              <a:t>) analysis</a:t>
            </a:r>
          </a:p>
        </p:txBody>
      </p:sp>
      <p:pic>
        <p:nvPicPr>
          <p:cNvPr id="4" name="Picture 3">
            <a:extLst>
              <a:ext uri="{FF2B5EF4-FFF2-40B4-BE49-F238E27FC236}">
                <a16:creationId xmlns:a16="http://schemas.microsoft.com/office/drawing/2014/main" id="{872C0E8C-74D3-5BBF-DD27-0B364311153D}"/>
              </a:ext>
            </a:extLst>
          </p:cNvPr>
          <p:cNvPicPr>
            <a:picLocks noChangeAspect="1"/>
          </p:cNvPicPr>
          <p:nvPr/>
        </p:nvPicPr>
        <p:blipFill>
          <a:blip r:embed="rId3"/>
          <a:stretch>
            <a:fillRect/>
          </a:stretch>
        </p:blipFill>
        <p:spPr>
          <a:xfrm>
            <a:off x="6101202" y="3421613"/>
            <a:ext cx="5521838" cy="3391302"/>
          </a:xfrm>
          <a:prstGeom prst="rect">
            <a:avLst/>
          </a:prstGeom>
        </p:spPr>
      </p:pic>
      <p:grpSp>
        <p:nvGrpSpPr>
          <p:cNvPr id="7" name="Group 6">
            <a:extLst>
              <a:ext uri="{FF2B5EF4-FFF2-40B4-BE49-F238E27FC236}">
                <a16:creationId xmlns:a16="http://schemas.microsoft.com/office/drawing/2014/main" id="{7333CB56-67E6-2DE3-433E-4C1BC8AE68D3}"/>
              </a:ext>
            </a:extLst>
          </p:cNvPr>
          <p:cNvGrpSpPr/>
          <p:nvPr/>
        </p:nvGrpSpPr>
        <p:grpSpPr>
          <a:xfrm>
            <a:off x="6101202" y="119079"/>
            <a:ext cx="5521838" cy="3309921"/>
            <a:chOff x="6101202" y="119079"/>
            <a:chExt cx="5521838" cy="3309921"/>
          </a:xfrm>
        </p:grpSpPr>
        <p:pic>
          <p:nvPicPr>
            <p:cNvPr id="5" name="Picture 4">
              <a:extLst>
                <a:ext uri="{FF2B5EF4-FFF2-40B4-BE49-F238E27FC236}">
                  <a16:creationId xmlns:a16="http://schemas.microsoft.com/office/drawing/2014/main" id="{9A9F7D9F-1EAA-37A6-42D8-DBAE22C008E3}"/>
                </a:ext>
              </a:extLst>
            </p:cNvPr>
            <p:cNvPicPr>
              <a:picLocks noChangeAspect="1"/>
            </p:cNvPicPr>
            <p:nvPr/>
          </p:nvPicPr>
          <p:blipFill>
            <a:blip r:embed="rId4"/>
            <a:stretch>
              <a:fillRect/>
            </a:stretch>
          </p:blipFill>
          <p:spPr>
            <a:xfrm>
              <a:off x="6101202" y="119080"/>
              <a:ext cx="5521838" cy="3309920"/>
            </a:xfrm>
            <a:prstGeom prst="rect">
              <a:avLst/>
            </a:prstGeom>
          </p:spPr>
        </p:pic>
        <p:sp>
          <p:nvSpPr>
            <p:cNvPr id="6" name="Rectangle 5">
              <a:extLst>
                <a:ext uri="{FF2B5EF4-FFF2-40B4-BE49-F238E27FC236}">
                  <a16:creationId xmlns:a16="http://schemas.microsoft.com/office/drawing/2014/main" id="{63E47F2B-C5A4-2D45-0F1B-FD98D1C21A76}"/>
                </a:ext>
              </a:extLst>
            </p:cNvPr>
            <p:cNvSpPr/>
            <p:nvPr/>
          </p:nvSpPr>
          <p:spPr>
            <a:xfrm>
              <a:off x="7622600" y="119079"/>
              <a:ext cx="1501079" cy="36576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Patient ID</a:t>
              </a:r>
            </a:p>
          </p:txBody>
        </p:sp>
      </p:grpSp>
    </p:spTree>
    <p:extLst>
      <p:ext uri="{BB962C8B-B14F-4D97-AF65-F5344CB8AC3E}">
        <p14:creationId xmlns:p14="http://schemas.microsoft.com/office/powerpoint/2010/main" val="20517574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Private CD8 TEM CDR</a:t>
            </a:r>
            <a:r>
              <a:rPr lang="el-GR" i="0" u="none" strike="noStrike" dirty="0">
                <a:effectLst/>
              </a:rPr>
              <a:t>β</a:t>
            </a:r>
            <a:r>
              <a:rPr lang="en-US" dirty="0"/>
              <a:t>s longer in those developing </a:t>
            </a:r>
            <a:r>
              <a:rPr lang="en-US" dirty="0" err="1"/>
              <a:t>irAEs</a:t>
            </a:r>
            <a:endParaRPr lang="en-US" dirty="0"/>
          </a:p>
        </p:txBody>
      </p:sp>
      <p:sp>
        <p:nvSpPr>
          <p:cNvPr id="17" name="TextBox 16">
            <a:extLst>
              <a:ext uri="{FF2B5EF4-FFF2-40B4-BE49-F238E27FC236}">
                <a16:creationId xmlns:a16="http://schemas.microsoft.com/office/drawing/2014/main" id="{86D13063-5843-8710-C7CE-716C7FBA4392}"/>
              </a:ext>
            </a:extLst>
          </p:cNvPr>
          <p:cNvSpPr txBox="1"/>
          <p:nvPr/>
        </p:nvSpPr>
        <p:spPr>
          <a:xfrm>
            <a:off x="2443767" y="6432422"/>
            <a:ext cx="6832320" cy="369332"/>
          </a:xfrm>
          <a:prstGeom prst="rect">
            <a:avLst/>
          </a:prstGeom>
          <a:noFill/>
        </p:spPr>
        <p:txBody>
          <a:bodyPr wrap="none" rtlCol="0">
            <a:spAutoFit/>
          </a:bodyPr>
          <a:lstStyle/>
          <a:p>
            <a:r>
              <a:rPr lang="en-US" dirty="0"/>
              <a:t>Wilcoxon rank sum test.</a:t>
            </a:r>
            <a:r>
              <a:rPr lang="en-US" dirty="0">
                <a:latin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padj</a:t>
            </a:r>
            <a:r>
              <a:rPr lang="en-US" sz="1800" dirty="0">
                <a:effectLst/>
                <a:latin typeface="Calibri" panose="020F0502020204030204" pitchFamily="34" charset="0"/>
                <a:ea typeface="Calibri" panose="020F0502020204030204" pitchFamily="34" charset="0"/>
                <a:cs typeface="Times New Roman" panose="02020603050405020304" pitchFamily="18" charset="0"/>
              </a:rPr>
              <a:t> &lt;1e-4; **,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padj</a:t>
            </a:r>
            <a:r>
              <a:rPr lang="en-US" sz="1800" dirty="0">
                <a:effectLst/>
                <a:latin typeface="Calibri" panose="020F0502020204030204" pitchFamily="34" charset="0"/>
                <a:ea typeface="Calibri" panose="020F0502020204030204" pitchFamily="34" charset="0"/>
                <a:cs typeface="Times New Roman" panose="02020603050405020304" pitchFamily="18" charset="0"/>
              </a:rPr>
              <a:t> &lt;1e-2; *;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padj</a:t>
            </a:r>
            <a:r>
              <a:rPr lang="en-US" sz="1800" dirty="0">
                <a:effectLst/>
                <a:latin typeface="Calibri" panose="020F0502020204030204" pitchFamily="34" charset="0"/>
                <a:ea typeface="Calibri" panose="020F0502020204030204" pitchFamily="34" charset="0"/>
                <a:cs typeface="Times New Roman" panose="02020603050405020304" pitchFamily="18" charset="0"/>
              </a:rPr>
              <a:t> &lt;0.05</a:t>
            </a:r>
            <a:endParaRPr lang="en-US" b="0" i="0" u="none" strike="noStrike" dirty="0">
              <a:solidFill>
                <a:srgbClr val="212121"/>
              </a:solidFill>
              <a:effectLst/>
              <a:latin typeface="Cambria" panose="02040503050406030204" pitchFamily="18" charset="0"/>
            </a:endParaRPr>
          </a:p>
        </p:txBody>
      </p:sp>
      <p:pic>
        <p:nvPicPr>
          <p:cNvPr id="3" name="Picture 2">
            <a:extLst>
              <a:ext uri="{FF2B5EF4-FFF2-40B4-BE49-F238E27FC236}">
                <a16:creationId xmlns:a16="http://schemas.microsoft.com/office/drawing/2014/main" id="{8B1C9016-19BA-BE0D-7655-58736FB8E64B}"/>
              </a:ext>
            </a:extLst>
          </p:cNvPr>
          <p:cNvPicPr>
            <a:picLocks noChangeAspect="1"/>
          </p:cNvPicPr>
          <p:nvPr/>
        </p:nvPicPr>
        <p:blipFill>
          <a:blip r:embed="rId3"/>
          <a:stretch>
            <a:fillRect/>
          </a:stretch>
        </p:blipFill>
        <p:spPr>
          <a:xfrm>
            <a:off x="1973727" y="1756981"/>
            <a:ext cx="7772400" cy="4481894"/>
          </a:xfrm>
          <a:prstGeom prst="rect">
            <a:avLst/>
          </a:prstGeom>
        </p:spPr>
      </p:pic>
    </p:spTree>
    <p:extLst>
      <p:ext uri="{BB962C8B-B14F-4D97-AF65-F5344CB8AC3E}">
        <p14:creationId xmlns:p14="http://schemas.microsoft.com/office/powerpoint/2010/main" val="37103028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14246</TotalTime>
  <Words>2259</Words>
  <Application>Microsoft Macintosh PowerPoint</Application>
  <PresentationFormat>Widescreen</PresentationFormat>
  <Paragraphs>190</Paragraphs>
  <Slides>14</Slides>
  <Notes>14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-apple-system</vt:lpstr>
      <vt:lpstr>Arial</vt:lpstr>
      <vt:lpstr>Calibri</vt:lpstr>
      <vt:lpstr>Calibri Light</vt:lpstr>
      <vt:lpstr>Cambria</vt:lpstr>
      <vt:lpstr>ElsevierGulliver</vt:lpstr>
      <vt:lpstr>Menlo</vt:lpstr>
      <vt:lpstr>Roboto</vt:lpstr>
      <vt:lpstr>Slack-Lato</vt:lpstr>
      <vt:lpstr>Office Theme</vt:lpstr>
      <vt:lpstr>NCI update</vt:lpstr>
      <vt:lpstr>Outline</vt:lpstr>
      <vt:lpstr>Immune-related adverse events (irAEs) from ICB are common and generally associated with anti-tumor response</vt:lpstr>
      <vt:lpstr>Despite there being many proposed biomarkers for irAE development, there exists a need for more reliable irAE prediction</vt:lpstr>
      <vt:lpstr>Hypothesis: crossreactive T cells may cause irAEs via reaction to both tumor and self</vt:lpstr>
      <vt:lpstr>Goal: determine if TCR (junction) features can serve a proxy for T cell cross-reactivity</vt:lpstr>
      <vt:lpstr>PowerPoint Presentation</vt:lpstr>
      <vt:lpstr>Methods</vt:lpstr>
      <vt:lpstr>Private CD8 TEM CDRβs longer in those developing irAEs</vt:lpstr>
      <vt:lpstr>Private CD8 TEM TRBs less germline-like in those developing irAEs</vt:lpstr>
      <vt:lpstr>Conclusions</vt:lpstr>
      <vt:lpstr>Next steps</vt:lpstr>
      <vt:lpstr>Acknowledgements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NCI grant meeting with Ty and Nidhi</dc:title>
  <dc:creator>Peter Linsley</dc:creator>
  <cp:lastModifiedBy>Ty Bottorff</cp:lastModifiedBy>
  <cp:revision>2284</cp:revision>
  <dcterms:created xsi:type="dcterms:W3CDTF">2023-09-15T17:40:02Z</dcterms:created>
  <dcterms:modified xsi:type="dcterms:W3CDTF">2023-12-08T01:24:06Z</dcterms:modified>
</cp:coreProperties>
</file>

<file path=docProps/thumbnail.jpeg>
</file>